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8"/>
  </p:notesMasterIdLst>
  <p:handoutMasterIdLst>
    <p:handoutMasterId r:id="rId79"/>
  </p:handoutMasterIdLst>
  <p:sldIdLst>
    <p:sldId id="671" r:id="rId2"/>
    <p:sldId id="685" r:id="rId3"/>
    <p:sldId id="688" r:id="rId4"/>
    <p:sldId id="661" r:id="rId5"/>
    <p:sldId id="675" r:id="rId6"/>
    <p:sldId id="689" r:id="rId7"/>
    <p:sldId id="690" r:id="rId8"/>
    <p:sldId id="691" r:id="rId9"/>
    <p:sldId id="692" r:id="rId10"/>
    <p:sldId id="754" r:id="rId11"/>
    <p:sldId id="753" r:id="rId12"/>
    <p:sldId id="694" r:id="rId13"/>
    <p:sldId id="695" r:id="rId14"/>
    <p:sldId id="755" r:id="rId15"/>
    <p:sldId id="676" r:id="rId16"/>
    <p:sldId id="696" r:id="rId17"/>
    <p:sldId id="701" r:id="rId18"/>
    <p:sldId id="697" r:id="rId19"/>
    <p:sldId id="699" r:id="rId20"/>
    <p:sldId id="698" r:id="rId21"/>
    <p:sldId id="700" r:id="rId22"/>
    <p:sldId id="677" r:id="rId23"/>
    <p:sldId id="702" r:id="rId24"/>
    <p:sldId id="705" r:id="rId25"/>
    <p:sldId id="704" r:id="rId26"/>
    <p:sldId id="706" r:id="rId27"/>
    <p:sldId id="756" r:id="rId28"/>
    <p:sldId id="757" r:id="rId29"/>
    <p:sldId id="759" r:id="rId30"/>
    <p:sldId id="710" r:id="rId31"/>
    <p:sldId id="767" r:id="rId32"/>
    <p:sldId id="731" r:id="rId33"/>
    <p:sldId id="713" r:id="rId34"/>
    <p:sldId id="712" r:id="rId35"/>
    <p:sldId id="716" r:id="rId36"/>
    <p:sldId id="718" r:id="rId37"/>
    <p:sldId id="769" r:id="rId38"/>
    <p:sldId id="686" r:id="rId39"/>
    <p:sldId id="720" r:id="rId40"/>
    <p:sldId id="768" r:id="rId41"/>
    <p:sldId id="721" r:id="rId42"/>
    <p:sldId id="770" r:id="rId43"/>
    <p:sldId id="687" r:id="rId44"/>
    <p:sldId id="727" r:id="rId45"/>
    <p:sldId id="771" r:id="rId46"/>
    <p:sldId id="728" r:id="rId47"/>
    <p:sldId id="773" r:id="rId48"/>
    <p:sldId id="772" r:id="rId49"/>
    <p:sldId id="774" r:id="rId50"/>
    <p:sldId id="723" r:id="rId51"/>
    <p:sldId id="730" r:id="rId52"/>
    <p:sldId id="775" r:id="rId53"/>
    <p:sldId id="776" r:id="rId54"/>
    <p:sldId id="777" r:id="rId55"/>
    <p:sldId id="778" r:id="rId56"/>
    <p:sldId id="779" r:id="rId57"/>
    <p:sldId id="781" r:id="rId58"/>
    <p:sldId id="780" r:id="rId59"/>
    <p:sldId id="678" r:id="rId60"/>
    <p:sldId id="743" r:id="rId61"/>
    <p:sldId id="747" r:id="rId62"/>
    <p:sldId id="784" r:id="rId63"/>
    <p:sldId id="684" r:id="rId64"/>
    <p:sldId id="785" r:id="rId65"/>
    <p:sldId id="724" r:id="rId66"/>
    <p:sldId id="790" r:id="rId67"/>
    <p:sldId id="725" r:id="rId68"/>
    <p:sldId id="735" r:id="rId69"/>
    <p:sldId id="726" r:id="rId70"/>
    <p:sldId id="791" r:id="rId71"/>
    <p:sldId id="739" r:id="rId72"/>
    <p:sldId id="782" r:id="rId73"/>
    <p:sldId id="783" r:id="rId74"/>
    <p:sldId id="683" r:id="rId75"/>
    <p:sldId id="750" r:id="rId76"/>
    <p:sldId id="751" r:id="rId7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1"/>
    <a:srgbClr val="16BC9B"/>
    <a:srgbClr val="FCB214"/>
    <a:srgbClr val="FFF2CC"/>
    <a:srgbClr val="1E4B87"/>
    <a:srgbClr val="C0504D"/>
    <a:srgbClr val="FF8200"/>
    <a:srgbClr val="BF5700"/>
    <a:srgbClr val="1D1A36"/>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31" autoAdjust="0"/>
    <p:restoredTop sz="96412" autoAdjust="0"/>
  </p:normalViewPr>
  <p:slideViewPr>
    <p:cSldViewPr>
      <p:cViewPr>
        <p:scale>
          <a:sx n="100" d="100"/>
          <a:sy n="100" d="100"/>
        </p:scale>
        <p:origin x="1500" y="438"/>
      </p:cViewPr>
      <p:guideLst>
        <p:guide orient="horz" pos="2160"/>
        <p:guide pos="2880"/>
      </p:guideLst>
    </p:cSldViewPr>
  </p:slideViewPr>
  <p:outlineViewPr>
    <p:cViewPr>
      <p:scale>
        <a:sx n="33" d="100"/>
        <a:sy n="33" d="100"/>
      </p:scale>
      <p:origin x="0" y="-565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4" d="100"/>
          <a:sy n="84" d="100"/>
        </p:scale>
        <p:origin x="379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8/28/2018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8/28/2018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30958497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726239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1188485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3930312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1354775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156989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2503337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1925563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26</a:t>
            </a:fld>
            <a:endParaRPr lang="en-US"/>
          </a:p>
        </p:txBody>
      </p:sp>
    </p:spTree>
    <p:extLst>
      <p:ext uri="{BB962C8B-B14F-4D97-AF65-F5344CB8AC3E}">
        <p14:creationId xmlns:p14="http://schemas.microsoft.com/office/powerpoint/2010/main" val="3361663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3733437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669224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22416210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166714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31155699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2115122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3395182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extLst>
      <p:ext uri="{BB962C8B-B14F-4D97-AF65-F5344CB8AC3E}">
        <p14:creationId xmlns:p14="http://schemas.microsoft.com/office/powerpoint/2010/main" val="557983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1995831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35</a:t>
            </a:fld>
            <a:endParaRPr lang="en-US"/>
          </a:p>
        </p:txBody>
      </p:sp>
    </p:spTree>
    <p:extLst>
      <p:ext uri="{BB962C8B-B14F-4D97-AF65-F5344CB8AC3E}">
        <p14:creationId xmlns:p14="http://schemas.microsoft.com/office/powerpoint/2010/main" val="18828663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39</a:t>
            </a:fld>
            <a:endParaRPr lang="en-US"/>
          </a:p>
        </p:txBody>
      </p:sp>
    </p:spTree>
    <p:extLst>
      <p:ext uri="{BB962C8B-B14F-4D97-AF65-F5344CB8AC3E}">
        <p14:creationId xmlns:p14="http://schemas.microsoft.com/office/powerpoint/2010/main" val="21758195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40</a:t>
            </a:fld>
            <a:endParaRPr lang="en-US"/>
          </a:p>
        </p:txBody>
      </p:sp>
    </p:spTree>
    <p:extLst>
      <p:ext uri="{BB962C8B-B14F-4D97-AF65-F5344CB8AC3E}">
        <p14:creationId xmlns:p14="http://schemas.microsoft.com/office/powerpoint/2010/main" val="22289050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42</a:t>
            </a:fld>
            <a:endParaRPr lang="en-US"/>
          </a:p>
        </p:txBody>
      </p:sp>
    </p:spTree>
    <p:extLst>
      <p:ext uri="{BB962C8B-B14F-4D97-AF65-F5344CB8AC3E}">
        <p14:creationId xmlns:p14="http://schemas.microsoft.com/office/powerpoint/2010/main" val="3693416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29424253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44</a:t>
            </a:fld>
            <a:endParaRPr lang="en-US"/>
          </a:p>
        </p:txBody>
      </p:sp>
    </p:spTree>
    <p:extLst>
      <p:ext uri="{BB962C8B-B14F-4D97-AF65-F5344CB8AC3E}">
        <p14:creationId xmlns:p14="http://schemas.microsoft.com/office/powerpoint/2010/main" val="3726994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45</a:t>
            </a:fld>
            <a:endParaRPr lang="en-US"/>
          </a:p>
        </p:txBody>
      </p:sp>
    </p:spTree>
    <p:extLst>
      <p:ext uri="{BB962C8B-B14F-4D97-AF65-F5344CB8AC3E}">
        <p14:creationId xmlns:p14="http://schemas.microsoft.com/office/powerpoint/2010/main" val="41731593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46</a:t>
            </a:fld>
            <a:endParaRPr lang="en-US"/>
          </a:p>
        </p:txBody>
      </p:sp>
    </p:spTree>
    <p:extLst>
      <p:ext uri="{BB962C8B-B14F-4D97-AF65-F5344CB8AC3E}">
        <p14:creationId xmlns:p14="http://schemas.microsoft.com/office/powerpoint/2010/main" val="39819000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47</a:t>
            </a:fld>
            <a:endParaRPr lang="en-US"/>
          </a:p>
        </p:txBody>
      </p:sp>
    </p:spTree>
    <p:extLst>
      <p:ext uri="{BB962C8B-B14F-4D97-AF65-F5344CB8AC3E}">
        <p14:creationId xmlns:p14="http://schemas.microsoft.com/office/powerpoint/2010/main" val="816550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27799680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49</a:t>
            </a:fld>
            <a:endParaRPr lang="en-US"/>
          </a:p>
        </p:txBody>
      </p:sp>
    </p:spTree>
    <p:extLst>
      <p:ext uri="{BB962C8B-B14F-4D97-AF65-F5344CB8AC3E}">
        <p14:creationId xmlns:p14="http://schemas.microsoft.com/office/powerpoint/2010/main" val="40810696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52</a:t>
            </a:fld>
            <a:endParaRPr lang="en-US"/>
          </a:p>
        </p:txBody>
      </p:sp>
    </p:spTree>
    <p:extLst>
      <p:ext uri="{BB962C8B-B14F-4D97-AF65-F5344CB8AC3E}">
        <p14:creationId xmlns:p14="http://schemas.microsoft.com/office/powerpoint/2010/main" val="35541329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53</a:t>
            </a:fld>
            <a:endParaRPr lang="en-US"/>
          </a:p>
        </p:txBody>
      </p:sp>
    </p:spTree>
    <p:extLst>
      <p:ext uri="{BB962C8B-B14F-4D97-AF65-F5344CB8AC3E}">
        <p14:creationId xmlns:p14="http://schemas.microsoft.com/office/powerpoint/2010/main" val="37887146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54</a:t>
            </a:fld>
            <a:endParaRPr lang="en-US"/>
          </a:p>
        </p:txBody>
      </p:sp>
    </p:spTree>
    <p:extLst>
      <p:ext uri="{BB962C8B-B14F-4D97-AF65-F5344CB8AC3E}">
        <p14:creationId xmlns:p14="http://schemas.microsoft.com/office/powerpoint/2010/main" val="6210147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55</a:t>
            </a:fld>
            <a:endParaRPr lang="en-US"/>
          </a:p>
        </p:txBody>
      </p:sp>
    </p:spTree>
    <p:extLst>
      <p:ext uri="{BB962C8B-B14F-4D97-AF65-F5344CB8AC3E}">
        <p14:creationId xmlns:p14="http://schemas.microsoft.com/office/powerpoint/2010/main" val="1901364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40206596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56</a:t>
            </a:fld>
            <a:endParaRPr lang="en-US"/>
          </a:p>
        </p:txBody>
      </p:sp>
    </p:spTree>
    <p:extLst>
      <p:ext uri="{BB962C8B-B14F-4D97-AF65-F5344CB8AC3E}">
        <p14:creationId xmlns:p14="http://schemas.microsoft.com/office/powerpoint/2010/main" val="20959310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57</a:t>
            </a:fld>
            <a:endParaRPr lang="en-US"/>
          </a:p>
        </p:txBody>
      </p:sp>
    </p:spTree>
    <p:extLst>
      <p:ext uri="{BB962C8B-B14F-4D97-AF65-F5344CB8AC3E}">
        <p14:creationId xmlns:p14="http://schemas.microsoft.com/office/powerpoint/2010/main" val="15258486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58</a:t>
            </a:fld>
            <a:endParaRPr lang="en-US"/>
          </a:p>
        </p:txBody>
      </p:sp>
    </p:spTree>
    <p:extLst>
      <p:ext uri="{BB962C8B-B14F-4D97-AF65-F5344CB8AC3E}">
        <p14:creationId xmlns:p14="http://schemas.microsoft.com/office/powerpoint/2010/main" val="13189065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60</a:t>
            </a:fld>
            <a:endParaRPr lang="en-US"/>
          </a:p>
        </p:txBody>
      </p:sp>
    </p:spTree>
    <p:extLst>
      <p:ext uri="{BB962C8B-B14F-4D97-AF65-F5344CB8AC3E}">
        <p14:creationId xmlns:p14="http://schemas.microsoft.com/office/powerpoint/2010/main" val="6832351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62</a:t>
            </a:fld>
            <a:endParaRPr lang="en-US"/>
          </a:p>
        </p:txBody>
      </p:sp>
    </p:spTree>
    <p:extLst>
      <p:ext uri="{BB962C8B-B14F-4D97-AF65-F5344CB8AC3E}">
        <p14:creationId xmlns:p14="http://schemas.microsoft.com/office/powerpoint/2010/main" val="5244699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65</a:t>
            </a:fld>
            <a:endParaRPr lang="en-US"/>
          </a:p>
        </p:txBody>
      </p:sp>
    </p:spTree>
    <p:extLst>
      <p:ext uri="{BB962C8B-B14F-4D97-AF65-F5344CB8AC3E}">
        <p14:creationId xmlns:p14="http://schemas.microsoft.com/office/powerpoint/2010/main" val="27117951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66</a:t>
            </a:fld>
            <a:endParaRPr lang="en-US"/>
          </a:p>
        </p:txBody>
      </p:sp>
    </p:spTree>
    <p:extLst>
      <p:ext uri="{BB962C8B-B14F-4D97-AF65-F5344CB8AC3E}">
        <p14:creationId xmlns:p14="http://schemas.microsoft.com/office/powerpoint/2010/main" val="2587279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67</a:t>
            </a:fld>
            <a:endParaRPr lang="en-US"/>
          </a:p>
        </p:txBody>
      </p:sp>
    </p:spTree>
    <p:extLst>
      <p:ext uri="{BB962C8B-B14F-4D97-AF65-F5344CB8AC3E}">
        <p14:creationId xmlns:p14="http://schemas.microsoft.com/office/powerpoint/2010/main" val="20086973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68</a:t>
            </a:fld>
            <a:endParaRPr lang="en-US"/>
          </a:p>
        </p:txBody>
      </p:sp>
    </p:spTree>
    <p:extLst>
      <p:ext uri="{BB962C8B-B14F-4D97-AF65-F5344CB8AC3E}">
        <p14:creationId xmlns:p14="http://schemas.microsoft.com/office/powerpoint/2010/main" val="14645646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69</a:t>
            </a:fld>
            <a:endParaRPr lang="en-US"/>
          </a:p>
        </p:txBody>
      </p:sp>
    </p:spTree>
    <p:extLst>
      <p:ext uri="{BB962C8B-B14F-4D97-AF65-F5344CB8AC3E}">
        <p14:creationId xmlns:p14="http://schemas.microsoft.com/office/powerpoint/2010/main" val="2670718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12067951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70</a:t>
            </a:fld>
            <a:endParaRPr lang="en-US"/>
          </a:p>
        </p:txBody>
      </p:sp>
    </p:spTree>
    <p:extLst>
      <p:ext uri="{BB962C8B-B14F-4D97-AF65-F5344CB8AC3E}">
        <p14:creationId xmlns:p14="http://schemas.microsoft.com/office/powerpoint/2010/main" val="19198533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72</a:t>
            </a:fld>
            <a:endParaRPr lang="en-US"/>
          </a:p>
        </p:txBody>
      </p:sp>
    </p:spTree>
    <p:extLst>
      <p:ext uri="{BB962C8B-B14F-4D97-AF65-F5344CB8AC3E}">
        <p14:creationId xmlns:p14="http://schemas.microsoft.com/office/powerpoint/2010/main" val="25413854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73</a:t>
            </a:fld>
            <a:endParaRPr lang="en-US"/>
          </a:p>
        </p:txBody>
      </p:sp>
    </p:spTree>
    <p:extLst>
      <p:ext uri="{BB962C8B-B14F-4D97-AF65-F5344CB8AC3E}">
        <p14:creationId xmlns:p14="http://schemas.microsoft.com/office/powerpoint/2010/main" val="19209038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75</a:t>
            </a:fld>
            <a:endParaRPr lang="en-US"/>
          </a:p>
        </p:txBody>
      </p:sp>
    </p:spTree>
    <p:extLst>
      <p:ext uri="{BB962C8B-B14F-4D97-AF65-F5344CB8AC3E}">
        <p14:creationId xmlns:p14="http://schemas.microsoft.com/office/powerpoint/2010/main" val="3450971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1876732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1771232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4043066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1294650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Rectangle 9"/>
          <p:cNvSpPr/>
          <p:nvPr userDrawn="1"/>
        </p:nvSpPr>
        <p:spPr>
          <a:xfrm>
            <a:off x="0" y="-1029"/>
            <a:ext cx="9144000" cy="6859029"/>
          </a:xfrm>
          <a:prstGeom prst="rect">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0" y="-1029"/>
            <a:ext cx="9144000" cy="6481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8" name="TextBox 17"/>
          <p:cNvSpPr txBox="1"/>
          <p:nvPr userDrawn="1"/>
        </p:nvSpPr>
        <p:spPr>
          <a:xfrm>
            <a:off x="5715000" y="6561585"/>
            <a:ext cx="3320143"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
        <p:nvSpPr>
          <p:cNvPr id="19" name="Title 15"/>
          <p:cNvSpPr>
            <a:spLocks noGrp="1"/>
          </p:cNvSpPr>
          <p:nvPr>
            <p:ph type="title" hasCustomPrompt="1"/>
          </p:nvPr>
        </p:nvSpPr>
        <p:spPr>
          <a:xfrm>
            <a:off x="396991" y="2930293"/>
            <a:ext cx="8229600" cy="710167"/>
          </a:xfrm>
        </p:spPr>
        <p:txBody>
          <a:bodyPr>
            <a:normAutofit/>
          </a:bodyPr>
          <a:lstStyle>
            <a:lvl1pPr algn="l">
              <a:defRPr sz="4100" b="1" i="0" baseline="0">
                <a:solidFill>
                  <a:schemeClr val="tx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886200" y="3900425"/>
            <a:ext cx="4740390" cy="381000"/>
          </a:xfrm>
        </p:spPr>
        <p:txBody>
          <a:bodyPr>
            <a:noAutofit/>
          </a:bodyPr>
          <a:lstStyle>
            <a:lvl1pPr marL="0" indent="0">
              <a:buNone/>
              <a:defRPr sz="2000" b="1" baseline="0">
                <a:solidFill>
                  <a:schemeClr val="tx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&lt;Month Day, Year&gt;</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u="none">
                <a:solidFill>
                  <a:schemeClr val="tx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&lt;Unit #.#&gt;</a:t>
            </a:r>
          </a:p>
        </p:txBody>
      </p:sp>
      <p:sp>
        <p:nvSpPr>
          <p:cNvPr id="14" name="Text Placeholder 19"/>
          <p:cNvSpPr>
            <a:spLocks noGrp="1"/>
          </p:cNvSpPr>
          <p:nvPr>
            <p:ph type="body" sz="quarter" idx="12" hasCustomPrompt="1"/>
          </p:nvPr>
        </p:nvSpPr>
        <p:spPr>
          <a:xfrm>
            <a:off x="396990" y="3900425"/>
            <a:ext cx="3489210" cy="381000"/>
          </a:xfrm>
        </p:spPr>
        <p:txBody>
          <a:bodyPr>
            <a:noAutofit/>
          </a:bodyPr>
          <a:lstStyle>
            <a:lvl1pPr marL="0" indent="0">
              <a:buNone/>
              <a:defRPr sz="2000" b="1" baseline="0">
                <a:solidFill>
                  <a:schemeClr val="tx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&lt;Course Name&gt; | </a:t>
            </a:r>
          </a:p>
        </p:txBody>
      </p:sp>
      <p:sp>
        <p:nvSpPr>
          <p:cNvPr id="11" name="Flowchart: Process 10">
            <a:extLst>
              <a:ext uri="{FF2B5EF4-FFF2-40B4-BE49-F238E27FC236}">
                <a16:creationId xmlns:a16="http://schemas.microsoft.com/office/drawing/2014/main" id="{93396FEB-9CEF-4D28-A9B3-312C2ED4BD7F}"/>
              </a:ext>
            </a:extLst>
          </p:cNvPr>
          <p:cNvSpPr/>
          <p:nvPr userDrawn="1"/>
        </p:nvSpPr>
        <p:spPr>
          <a:xfrm>
            <a:off x="426891" y="3747583"/>
            <a:ext cx="8199699" cy="45719"/>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542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_Divi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2" name="Rectangle 21"/>
          <p:cNvSpPr/>
          <p:nvPr userDrawn="1"/>
        </p:nvSpPr>
        <p:spPr>
          <a:xfrm>
            <a:off x="0" y="0"/>
            <a:ext cx="9144000" cy="6858000"/>
          </a:xfrm>
          <a:prstGeom prst="rect">
            <a:avLst/>
          </a:prstGeom>
          <a:solidFill>
            <a:srgbClr val="6CCCE6"/>
          </a:solidFill>
          <a:ln>
            <a:solidFill>
              <a:srgbClr val="6CC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0" y="2895600"/>
            <a:ext cx="9144000" cy="956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457200" y="3029740"/>
            <a:ext cx="6381750" cy="704060"/>
          </a:xfrm>
          <a:ln w="50800">
            <a:solidFill>
              <a:schemeClr val="bg1"/>
            </a:solidFill>
          </a:ln>
        </p:spPr>
        <p:txBody>
          <a:bodyPr>
            <a:normAutofit/>
          </a:bodyPr>
          <a:lstStyle>
            <a:lvl1pPr algn="l">
              <a:defRPr sz="4100" b="1" i="1">
                <a:solidFill>
                  <a:schemeClr val="tx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271068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d_Content">
    <p:spTree>
      <p:nvGrpSpPr>
        <p:cNvPr id="1" name=""/>
        <p:cNvGrpSpPr/>
        <p:nvPr/>
      </p:nvGrpSpPr>
      <p:grpSpPr>
        <a:xfrm>
          <a:off x="0" y="0"/>
          <a:ext cx="0" cy="0"/>
          <a:chOff x="0" y="0"/>
          <a:chExt cx="0" cy="0"/>
        </a:xfrm>
      </p:grpSpPr>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0" name="Flowchart: Process 9"/>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Flowchart: Process 10"/>
          <p:cNvSpPr/>
          <p:nvPr userDrawn="1"/>
        </p:nvSpPr>
        <p:spPr>
          <a:xfrm>
            <a:off x="0" y="664522"/>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4" name="TextBox 13"/>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Tree>
    <p:extLst>
      <p:ext uri="{BB962C8B-B14F-4D97-AF65-F5344CB8AC3E}">
        <p14:creationId xmlns:p14="http://schemas.microsoft.com/office/powerpoint/2010/main" val="10725072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ctivity_Slide">
    <p:spTree>
      <p:nvGrpSpPr>
        <p:cNvPr id="1" name=""/>
        <p:cNvGrpSpPr/>
        <p:nvPr/>
      </p:nvGrpSpPr>
      <p:grpSpPr>
        <a:xfrm>
          <a:off x="0" y="0"/>
          <a:ext cx="0" cy="0"/>
          <a:chOff x="0" y="0"/>
          <a:chExt cx="0" cy="0"/>
        </a:xfrm>
      </p:grpSpPr>
      <p:sp>
        <p:nvSpPr>
          <p:cNvPr id="10" name="Flowchart: Process 9"/>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Flowchart: Process 10"/>
          <p:cNvSpPr/>
          <p:nvPr userDrawn="1"/>
        </p:nvSpPr>
        <p:spPr>
          <a:xfrm>
            <a:off x="0" y="664522"/>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4" name="TextBox 13"/>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
        <p:nvSpPr>
          <p:cNvPr id="15" name="Rectangle 14">
            <a:extLst>
              <a:ext uri="{FF2B5EF4-FFF2-40B4-BE49-F238E27FC236}">
                <a16:creationId xmlns:a16="http://schemas.microsoft.com/office/drawing/2014/main" id="{38E29F11-3EF6-4BD6-A94A-20D1ACD3B67C}"/>
              </a:ext>
            </a:extLst>
          </p:cNvPr>
          <p:cNvSpPr/>
          <p:nvPr userDrawn="1"/>
        </p:nvSpPr>
        <p:spPr>
          <a:xfrm>
            <a:off x="0" y="815595"/>
            <a:ext cx="9144000" cy="5434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E305CA7C-2FAF-4CE6-AFC0-A31F8C7818AB}"/>
              </a:ext>
            </a:extLst>
          </p:cNvPr>
          <p:cNvSpPr txBox="1"/>
          <p:nvPr userDrawn="1"/>
        </p:nvSpPr>
        <p:spPr>
          <a:xfrm>
            <a:off x="234470" y="76918"/>
            <a:ext cx="2492254" cy="461665"/>
          </a:xfrm>
          <a:prstGeom prst="rect">
            <a:avLst/>
          </a:prstGeom>
          <a:noFill/>
        </p:spPr>
        <p:txBody>
          <a:bodyPr wrap="square" rtlCol="0" anchor="ctr">
            <a:spAutoFit/>
          </a:bodyPr>
          <a:lstStyle/>
          <a:p>
            <a:r>
              <a:rPr lang="en-US" sz="2400" b="1" dirty="0">
                <a:latin typeface="Arial" panose="020B0604020202020204" pitchFamily="34" charset="0"/>
                <a:ea typeface="Roboto" pitchFamily="2" charset="0"/>
                <a:cs typeface="Arial" panose="020B0604020202020204" pitchFamily="34" charset="0"/>
              </a:rPr>
              <a:t>&gt; YOUR TURN!</a:t>
            </a:r>
          </a:p>
        </p:txBody>
      </p:sp>
      <p:sp>
        <p:nvSpPr>
          <p:cNvPr id="20" name="Content Placeholder 19">
            <a:extLst>
              <a:ext uri="{FF2B5EF4-FFF2-40B4-BE49-F238E27FC236}">
                <a16:creationId xmlns:a16="http://schemas.microsoft.com/office/drawing/2014/main" id="{27393885-A58D-4211-B384-4700AB3E171E}"/>
              </a:ext>
            </a:extLst>
          </p:cNvPr>
          <p:cNvSpPr>
            <a:spLocks noGrp="1"/>
          </p:cNvSpPr>
          <p:nvPr>
            <p:ph sz="quarter" idx="10"/>
          </p:nvPr>
        </p:nvSpPr>
        <p:spPr>
          <a:xfrm>
            <a:off x="304800" y="1203325"/>
            <a:ext cx="8616470" cy="4968875"/>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a:extLst>
              <a:ext uri="{FF2B5EF4-FFF2-40B4-BE49-F238E27FC236}">
                <a16:creationId xmlns:a16="http://schemas.microsoft.com/office/drawing/2014/main" id="{1D769976-5F8C-41B1-956B-236F14B0A50D}"/>
              </a:ext>
            </a:extLst>
          </p:cNvPr>
          <p:cNvSpPr>
            <a:spLocks noGrp="1"/>
          </p:cNvSpPr>
          <p:nvPr>
            <p:ph type="body" sz="quarter" idx="11" hasCustomPrompt="1"/>
          </p:nvPr>
        </p:nvSpPr>
        <p:spPr>
          <a:xfrm>
            <a:off x="4114800" y="80936"/>
            <a:ext cx="4829329" cy="411480"/>
          </a:xfrm>
        </p:spPr>
        <p:txBody>
          <a:bodyPr anchor="b">
            <a:noAutofit/>
          </a:bodyPr>
          <a:lstStyle>
            <a:lvl1pPr marL="0" indent="0" algn="r">
              <a:buNone/>
              <a:defRPr sz="1800" b="1"/>
            </a:lvl1pPr>
            <a:lvl2pPr>
              <a:defRPr sz="1800"/>
            </a:lvl2pPr>
            <a:lvl3pPr>
              <a:defRPr sz="1800"/>
            </a:lvl3pPr>
            <a:lvl4pPr>
              <a:defRPr sz="1800"/>
            </a:lvl4pPr>
            <a:lvl5pPr>
              <a:defRPr sz="1800"/>
            </a:lvl5pPr>
          </a:lstStyle>
          <a:p>
            <a:pPr lvl="0"/>
            <a:r>
              <a:rPr lang="en-US" dirty="0"/>
              <a:t>Activity: &lt;Activity Name (Time)&gt;</a:t>
            </a:r>
          </a:p>
        </p:txBody>
      </p:sp>
    </p:spTree>
    <p:extLst>
      <p:ext uri="{BB962C8B-B14F-4D97-AF65-F5344CB8AC3E}">
        <p14:creationId xmlns:p14="http://schemas.microsoft.com/office/powerpoint/2010/main" val="314136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ntitled_Content">
    <p:spTree>
      <p:nvGrpSpPr>
        <p:cNvPr id="1" name=""/>
        <p:cNvGrpSpPr/>
        <p:nvPr/>
      </p:nvGrpSpPr>
      <p:grpSpPr>
        <a:xfrm>
          <a:off x="0" y="0"/>
          <a:ext cx="0" cy="0"/>
          <a:chOff x="0" y="0"/>
          <a:chExt cx="0" cy="0"/>
        </a:xfrm>
      </p:grpSpPr>
      <p:sp>
        <p:nvSpPr>
          <p:cNvPr id="8" name="Flowchart: Process 7"/>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TextBox 10"/>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Tree>
    <p:extLst>
      <p:ext uri="{BB962C8B-B14F-4D97-AF65-F5344CB8AC3E}">
        <p14:creationId xmlns:p14="http://schemas.microsoft.com/office/powerpoint/2010/main" val="1822499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CDC34C-3F82-4032-8D9C-649B74272ADF}"/>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E81F019-2B53-4156-B3DD-ED4A5470919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D79EF8-5759-46AD-AA7E-42CC9C557198}"/>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3E7989-4D39-40AC-9649-C7454B533E02}" type="datetimeFigureOut">
              <a:rPr lang="en-US" smtClean="0"/>
              <a:t>8/28/2018</a:t>
            </a:fld>
            <a:endParaRPr lang="en-US" dirty="0"/>
          </a:p>
        </p:txBody>
      </p:sp>
      <p:sp>
        <p:nvSpPr>
          <p:cNvPr id="5" name="Footer Placeholder 4">
            <a:extLst>
              <a:ext uri="{FF2B5EF4-FFF2-40B4-BE49-F238E27FC236}">
                <a16:creationId xmlns:a16="http://schemas.microsoft.com/office/drawing/2014/main" id="{1BBD5F78-3307-456C-83A9-7A482DCE82F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162FD9-8882-41F2-BE2B-BB7DC8935793}"/>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6D124C-08FF-473B-8712-3145E0514AE7}" type="slidenum">
              <a:rPr lang="en-US" smtClean="0"/>
              <a:t>‹#›</a:t>
            </a:fld>
            <a:endParaRPr lang="en-US"/>
          </a:p>
        </p:txBody>
      </p:sp>
    </p:spTree>
    <p:extLst>
      <p:ext uri="{BB962C8B-B14F-4D97-AF65-F5344CB8AC3E}">
        <p14:creationId xmlns:p14="http://schemas.microsoft.com/office/powerpoint/2010/main" val="405211780"/>
      </p:ext>
    </p:extLst>
  </p:cSld>
  <p:clrMap bg1="lt1" tx1="dk1" bg2="lt2" tx2="dk2" accent1="accent1" accent2="accent2" accent3="accent3" accent4="accent4" accent5="accent5" accent6="accent6" hlink="hlink" folHlink="folHlink"/>
  <p:sldLayoutIdLst>
    <p:sldLayoutId id="2147483676" r:id="rId1"/>
    <p:sldLayoutId id="2147483673" r:id="rId2"/>
    <p:sldLayoutId id="2147483674" r:id="rId3"/>
    <p:sldLayoutId id="2147483678" r:id="rId4"/>
    <p:sldLayoutId id="214748367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hyperlink" Target="http://gliffy.com/"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50.jpeg"/><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hyperlink" Target="https://www.monitis.com/traceroute/" TargetMode="Externa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hyperlink" Target="https://www.netacad.com/"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27E97-6230-4C2E-9A23-88CDE4329D27}"/>
              </a:ext>
            </a:extLst>
          </p:cNvPr>
          <p:cNvSpPr>
            <a:spLocks noGrp="1"/>
          </p:cNvSpPr>
          <p:nvPr>
            <p:ph type="title"/>
          </p:nvPr>
        </p:nvSpPr>
        <p:spPr/>
        <p:txBody>
          <a:bodyPr/>
          <a:lstStyle/>
          <a:p>
            <a:r>
              <a:rPr lang="en-US" i="1" dirty="0"/>
              <a:t>Network Noobs</a:t>
            </a:r>
          </a:p>
        </p:txBody>
      </p:sp>
      <p:sp>
        <p:nvSpPr>
          <p:cNvPr id="3" name="Text Placeholder 2">
            <a:extLst>
              <a:ext uri="{FF2B5EF4-FFF2-40B4-BE49-F238E27FC236}">
                <a16:creationId xmlns:a16="http://schemas.microsoft.com/office/drawing/2014/main" id="{BC07DD6D-0218-4DE2-9FA0-E647B5D2C7E6}"/>
              </a:ext>
            </a:extLst>
          </p:cNvPr>
          <p:cNvSpPr>
            <a:spLocks noGrp="1"/>
          </p:cNvSpPr>
          <p:nvPr>
            <p:ph type="body" sz="quarter" idx="11"/>
          </p:nvPr>
        </p:nvSpPr>
        <p:spPr/>
        <p:txBody>
          <a:bodyPr/>
          <a:lstStyle/>
          <a:p>
            <a:r>
              <a:rPr lang="en-US" dirty="0"/>
              <a:t>August 28, 2018</a:t>
            </a:r>
          </a:p>
        </p:txBody>
      </p:sp>
      <p:sp>
        <p:nvSpPr>
          <p:cNvPr id="4" name="Text Placeholder 3">
            <a:extLst>
              <a:ext uri="{FF2B5EF4-FFF2-40B4-BE49-F238E27FC236}">
                <a16:creationId xmlns:a16="http://schemas.microsoft.com/office/drawing/2014/main" id="{67B2D4FF-E92B-4EA5-A99A-0A6EAF0ECC7A}"/>
              </a:ext>
            </a:extLst>
          </p:cNvPr>
          <p:cNvSpPr>
            <a:spLocks noGrp="1"/>
          </p:cNvSpPr>
          <p:nvPr>
            <p:ph type="body" sz="quarter" idx="10"/>
          </p:nvPr>
        </p:nvSpPr>
        <p:spPr/>
        <p:txBody>
          <a:bodyPr/>
          <a:lstStyle/>
          <a:p>
            <a:r>
              <a:rPr lang="en-US" dirty="0"/>
              <a:t>Unit 6.1</a:t>
            </a:r>
          </a:p>
        </p:txBody>
      </p:sp>
      <p:sp>
        <p:nvSpPr>
          <p:cNvPr id="5" name="Text Placeholder 4">
            <a:extLst>
              <a:ext uri="{FF2B5EF4-FFF2-40B4-BE49-F238E27FC236}">
                <a16:creationId xmlns:a16="http://schemas.microsoft.com/office/drawing/2014/main" id="{2F2D316E-DB04-45A0-A337-71F21B1B256F}"/>
              </a:ext>
            </a:extLst>
          </p:cNvPr>
          <p:cNvSpPr>
            <a:spLocks noGrp="1"/>
          </p:cNvSpPr>
          <p:nvPr>
            <p:ph type="body" sz="quarter" idx="12"/>
          </p:nvPr>
        </p:nvSpPr>
        <p:spPr/>
        <p:txBody>
          <a:bodyPr/>
          <a:lstStyle/>
          <a:p>
            <a:r>
              <a:rPr lang="en-US" dirty="0"/>
              <a:t>Cybersecurity Boot Camp |</a:t>
            </a:r>
          </a:p>
        </p:txBody>
      </p:sp>
    </p:spTree>
    <p:extLst>
      <p:ext uri="{BB962C8B-B14F-4D97-AF65-F5344CB8AC3E}">
        <p14:creationId xmlns:p14="http://schemas.microsoft.com/office/powerpoint/2010/main" val="42454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Connecting Computers</a:t>
            </a:r>
          </a:p>
        </p:txBody>
      </p:sp>
      <p:sp>
        <p:nvSpPr>
          <p:cNvPr id="10" name="TextBox 9">
            <a:extLst>
              <a:ext uri="{FF2B5EF4-FFF2-40B4-BE49-F238E27FC236}">
                <a16:creationId xmlns:a16="http://schemas.microsoft.com/office/drawing/2014/main" id="{F03D01F6-78DC-4573-A62B-5FF82BDF498F}"/>
              </a:ext>
            </a:extLst>
          </p:cNvPr>
          <p:cNvSpPr txBox="1"/>
          <p:nvPr/>
        </p:nvSpPr>
        <p:spPr>
          <a:xfrm>
            <a:off x="304801" y="3962400"/>
            <a:ext cx="8839199" cy="2246769"/>
          </a:xfrm>
          <a:prstGeom prst="rect">
            <a:avLst/>
          </a:prstGeom>
          <a:noFill/>
        </p:spPr>
        <p:txBody>
          <a:bodyPr wrap="square" rtlCol="0">
            <a:spAutoFit/>
          </a:bodyPr>
          <a:lstStyle/>
          <a:p>
            <a:r>
              <a:rPr lang="en-US" sz="2000" dirty="0"/>
              <a:t>Connections between computers are typified in two ways:</a:t>
            </a:r>
          </a:p>
          <a:p>
            <a:pPr marL="457200" indent="-457200">
              <a:buFont typeface="Arial" panose="020B0604020202020204" pitchFamily="34" charset="0"/>
              <a:buChar char="•"/>
            </a:pPr>
            <a:endParaRPr lang="en-US" sz="2000" b="1" dirty="0"/>
          </a:p>
          <a:p>
            <a:pPr marL="457200" indent="-457200">
              <a:buFont typeface="Arial" panose="020B0604020202020204" pitchFamily="34" charset="0"/>
              <a:buChar char="•"/>
            </a:pPr>
            <a:r>
              <a:rPr lang="en-US" sz="2000" b="1" dirty="0"/>
              <a:t>Physical Connections:</a:t>
            </a:r>
            <a:br>
              <a:rPr lang="en-US" sz="2000" b="1" dirty="0"/>
            </a:br>
            <a:r>
              <a:rPr lang="en-US" sz="2000" dirty="0"/>
              <a:t>The physical medium (Wires, Wireless Media Devices, Etc.)</a:t>
            </a:r>
          </a:p>
          <a:p>
            <a:pPr marL="457200" indent="-457200">
              <a:buFont typeface="Arial" panose="020B0604020202020204" pitchFamily="34" charset="0"/>
              <a:buChar char="•"/>
            </a:pPr>
            <a:endParaRPr lang="en-US" sz="2000" b="1" dirty="0"/>
          </a:p>
          <a:p>
            <a:pPr marL="457200" indent="-457200">
              <a:buFont typeface="Arial" panose="020B0604020202020204" pitchFamily="34" charset="0"/>
              <a:buChar char="•"/>
            </a:pPr>
            <a:r>
              <a:rPr lang="en-US" sz="2000" b="1" dirty="0"/>
              <a:t>Logical Connections:</a:t>
            </a:r>
            <a:br>
              <a:rPr lang="en-US" sz="2000" b="1" dirty="0"/>
            </a:br>
            <a:r>
              <a:rPr lang="en-US" sz="2000" dirty="0"/>
              <a:t>The abstract path data takes in order to arrive from Point A to Point B.</a:t>
            </a:r>
          </a:p>
        </p:txBody>
      </p:sp>
      <p:pic>
        <p:nvPicPr>
          <p:cNvPr id="4" name="Picture 3">
            <a:extLst>
              <a:ext uri="{FF2B5EF4-FFF2-40B4-BE49-F238E27FC236}">
                <a16:creationId xmlns:a16="http://schemas.microsoft.com/office/drawing/2014/main" id="{8F80CB1E-B4E3-274C-BEEB-0F5DFE819169}"/>
              </a:ext>
            </a:extLst>
          </p:cNvPr>
          <p:cNvPicPr>
            <a:picLocks noChangeAspect="1"/>
          </p:cNvPicPr>
          <p:nvPr/>
        </p:nvPicPr>
        <p:blipFill rotWithShape="1">
          <a:blip r:embed="rId3"/>
          <a:srcRect t="53636"/>
          <a:stretch/>
        </p:blipFill>
        <p:spPr>
          <a:xfrm>
            <a:off x="165100" y="838200"/>
            <a:ext cx="8674100" cy="2914650"/>
          </a:xfrm>
          <a:prstGeom prst="rect">
            <a:avLst/>
          </a:prstGeom>
        </p:spPr>
      </p:pic>
      <p:sp>
        <p:nvSpPr>
          <p:cNvPr id="3" name="TextBox 2">
            <a:extLst>
              <a:ext uri="{FF2B5EF4-FFF2-40B4-BE49-F238E27FC236}">
                <a16:creationId xmlns:a16="http://schemas.microsoft.com/office/drawing/2014/main" id="{08F84637-EA0D-6745-9F74-B267AB3C58D8}"/>
              </a:ext>
            </a:extLst>
          </p:cNvPr>
          <p:cNvSpPr txBox="1"/>
          <p:nvPr/>
        </p:nvSpPr>
        <p:spPr>
          <a:xfrm>
            <a:off x="4039471" y="875436"/>
            <a:ext cx="4775666" cy="369332"/>
          </a:xfrm>
          <a:prstGeom prst="rect">
            <a:avLst/>
          </a:prstGeom>
          <a:noFill/>
        </p:spPr>
        <p:txBody>
          <a:bodyPr wrap="none" rtlCol="0">
            <a:spAutoFit/>
          </a:bodyPr>
          <a:lstStyle/>
          <a:p>
            <a:r>
              <a:rPr lang="en-US" dirty="0"/>
              <a:t>Includes all of the wires and routing devices. </a:t>
            </a:r>
          </a:p>
        </p:txBody>
      </p:sp>
    </p:spTree>
    <p:extLst>
      <p:ext uri="{BB962C8B-B14F-4D97-AF65-F5344CB8AC3E}">
        <p14:creationId xmlns:p14="http://schemas.microsoft.com/office/powerpoint/2010/main" val="563357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Connecting Computers</a:t>
            </a:r>
          </a:p>
        </p:txBody>
      </p:sp>
      <p:sp>
        <p:nvSpPr>
          <p:cNvPr id="10" name="TextBox 9">
            <a:extLst>
              <a:ext uri="{FF2B5EF4-FFF2-40B4-BE49-F238E27FC236}">
                <a16:creationId xmlns:a16="http://schemas.microsoft.com/office/drawing/2014/main" id="{F03D01F6-78DC-4573-A62B-5FF82BDF498F}"/>
              </a:ext>
            </a:extLst>
          </p:cNvPr>
          <p:cNvSpPr txBox="1"/>
          <p:nvPr/>
        </p:nvSpPr>
        <p:spPr>
          <a:xfrm>
            <a:off x="304801" y="3962400"/>
            <a:ext cx="8839199" cy="2246769"/>
          </a:xfrm>
          <a:prstGeom prst="rect">
            <a:avLst/>
          </a:prstGeom>
          <a:noFill/>
        </p:spPr>
        <p:txBody>
          <a:bodyPr wrap="square" rtlCol="0">
            <a:spAutoFit/>
          </a:bodyPr>
          <a:lstStyle/>
          <a:p>
            <a:r>
              <a:rPr lang="en-US" sz="2000" dirty="0"/>
              <a:t>Connections between computers are typified in two ways:</a:t>
            </a:r>
          </a:p>
          <a:p>
            <a:pPr marL="457200" indent="-457200">
              <a:buFont typeface="Arial" panose="020B0604020202020204" pitchFamily="34" charset="0"/>
              <a:buChar char="•"/>
            </a:pPr>
            <a:endParaRPr lang="en-US" sz="2000" b="1" dirty="0"/>
          </a:p>
          <a:p>
            <a:pPr marL="457200" indent="-457200">
              <a:buFont typeface="Arial" panose="020B0604020202020204" pitchFamily="34" charset="0"/>
              <a:buChar char="•"/>
            </a:pPr>
            <a:r>
              <a:rPr lang="en-US" sz="2000" b="1" dirty="0"/>
              <a:t>Physical Connections:</a:t>
            </a:r>
            <a:br>
              <a:rPr lang="en-US" sz="2000" b="1" dirty="0"/>
            </a:br>
            <a:r>
              <a:rPr lang="en-US" sz="2000" dirty="0"/>
              <a:t>The physical medium (Wires, Wireless Media Devices, Etc.)</a:t>
            </a:r>
          </a:p>
          <a:p>
            <a:pPr marL="457200" indent="-457200">
              <a:buFont typeface="Arial" panose="020B0604020202020204" pitchFamily="34" charset="0"/>
              <a:buChar char="•"/>
            </a:pPr>
            <a:endParaRPr lang="en-US" sz="2000" b="1" dirty="0"/>
          </a:p>
          <a:p>
            <a:pPr marL="457200" indent="-457200">
              <a:buFont typeface="Arial" panose="020B0604020202020204" pitchFamily="34" charset="0"/>
              <a:buChar char="•"/>
            </a:pPr>
            <a:r>
              <a:rPr lang="en-US" sz="2000" b="1" dirty="0"/>
              <a:t>Logical Connections:</a:t>
            </a:r>
            <a:br>
              <a:rPr lang="en-US" sz="2000" b="1" dirty="0"/>
            </a:br>
            <a:r>
              <a:rPr lang="en-US" sz="2000" dirty="0"/>
              <a:t>The abstract path data takes in order to arrive from Point A to Point B.</a:t>
            </a:r>
          </a:p>
        </p:txBody>
      </p:sp>
      <p:pic>
        <p:nvPicPr>
          <p:cNvPr id="4" name="Picture 3">
            <a:extLst>
              <a:ext uri="{FF2B5EF4-FFF2-40B4-BE49-F238E27FC236}">
                <a16:creationId xmlns:a16="http://schemas.microsoft.com/office/drawing/2014/main" id="{8F80CB1E-B4E3-274C-BEEB-0F5DFE819169}"/>
              </a:ext>
            </a:extLst>
          </p:cNvPr>
          <p:cNvPicPr>
            <a:picLocks noChangeAspect="1"/>
          </p:cNvPicPr>
          <p:nvPr/>
        </p:nvPicPr>
        <p:blipFill rotWithShape="1">
          <a:blip r:embed="rId3"/>
          <a:srcRect b="50000"/>
          <a:stretch/>
        </p:blipFill>
        <p:spPr>
          <a:xfrm>
            <a:off x="152400" y="762000"/>
            <a:ext cx="8674100" cy="3143250"/>
          </a:xfrm>
          <a:prstGeom prst="rect">
            <a:avLst/>
          </a:prstGeom>
        </p:spPr>
      </p:pic>
      <p:sp>
        <p:nvSpPr>
          <p:cNvPr id="5" name="TextBox 4">
            <a:extLst>
              <a:ext uri="{FF2B5EF4-FFF2-40B4-BE49-F238E27FC236}">
                <a16:creationId xmlns:a16="http://schemas.microsoft.com/office/drawing/2014/main" id="{FE255FCD-527A-E741-8E70-8BCF4CC4F78C}"/>
              </a:ext>
            </a:extLst>
          </p:cNvPr>
          <p:cNvSpPr txBox="1"/>
          <p:nvPr/>
        </p:nvSpPr>
        <p:spPr>
          <a:xfrm>
            <a:off x="2819400" y="914400"/>
            <a:ext cx="5878532" cy="369332"/>
          </a:xfrm>
          <a:prstGeom prst="rect">
            <a:avLst/>
          </a:prstGeom>
          <a:noFill/>
        </p:spPr>
        <p:txBody>
          <a:bodyPr wrap="none" rtlCol="0">
            <a:spAutoFit/>
          </a:bodyPr>
          <a:lstStyle/>
          <a:p>
            <a:r>
              <a:rPr lang="en-US" dirty="0"/>
              <a:t>Abstracts away all devices to reference only end-points.</a:t>
            </a:r>
          </a:p>
        </p:txBody>
      </p:sp>
    </p:spTree>
    <p:extLst>
      <p:ext uri="{BB962C8B-B14F-4D97-AF65-F5344CB8AC3E}">
        <p14:creationId xmlns:p14="http://schemas.microsoft.com/office/powerpoint/2010/main" val="33349964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A Classic Network of Today…</a:t>
            </a:r>
          </a:p>
        </p:txBody>
      </p:sp>
      <p:sp>
        <p:nvSpPr>
          <p:cNvPr id="10" name="TextBox 9">
            <a:extLst>
              <a:ext uri="{FF2B5EF4-FFF2-40B4-BE49-F238E27FC236}">
                <a16:creationId xmlns:a16="http://schemas.microsoft.com/office/drawing/2014/main" id="{F03D01F6-78DC-4573-A62B-5FF82BDF498F}"/>
              </a:ext>
            </a:extLst>
          </p:cNvPr>
          <p:cNvSpPr txBox="1"/>
          <p:nvPr/>
        </p:nvSpPr>
        <p:spPr>
          <a:xfrm>
            <a:off x="203201" y="5345164"/>
            <a:ext cx="8839199" cy="892552"/>
          </a:xfrm>
          <a:prstGeom prst="rect">
            <a:avLst/>
          </a:prstGeom>
          <a:noFill/>
        </p:spPr>
        <p:txBody>
          <a:bodyPr wrap="square" rtlCol="0">
            <a:spAutoFit/>
          </a:bodyPr>
          <a:lstStyle/>
          <a:p>
            <a:pPr algn="ctr"/>
            <a:r>
              <a:rPr lang="en-US" sz="2600" dirty="0"/>
              <a:t>Most of us are familiar with simple </a:t>
            </a:r>
          </a:p>
          <a:p>
            <a:pPr algn="ctr"/>
            <a:r>
              <a:rPr lang="en-US" sz="2600" b="1" dirty="0"/>
              <a:t>Small Office Home Office (SOHO) </a:t>
            </a:r>
            <a:r>
              <a:rPr lang="en-US" sz="2600" dirty="0"/>
              <a:t>Networks…</a:t>
            </a:r>
          </a:p>
        </p:txBody>
      </p:sp>
      <p:pic>
        <p:nvPicPr>
          <p:cNvPr id="3" name="Picture 2">
            <a:extLst>
              <a:ext uri="{FF2B5EF4-FFF2-40B4-BE49-F238E27FC236}">
                <a16:creationId xmlns:a16="http://schemas.microsoft.com/office/drawing/2014/main" id="{42BC3490-94ED-A545-B7E9-D94E74B364B1}"/>
              </a:ext>
            </a:extLst>
          </p:cNvPr>
          <p:cNvPicPr>
            <a:picLocks noChangeAspect="1"/>
          </p:cNvPicPr>
          <p:nvPr/>
        </p:nvPicPr>
        <p:blipFill>
          <a:blip r:embed="rId3"/>
          <a:stretch>
            <a:fillRect/>
          </a:stretch>
        </p:blipFill>
        <p:spPr>
          <a:xfrm>
            <a:off x="685800" y="838200"/>
            <a:ext cx="7924800" cy="4322618"/>
          </a:xfrm>
          <a:prstGeom prst="rect">
            <a:avLst/>
          </a:prstGeom>
          <a:ln>
            <a:solidFill>
              <a:schemeClr val="accent1">
                <a:shade val="50000"/>
              </a:schemeClr>
            </a:solidFill>
          </a:ln>
        </p:spPr>
      </p:pic>
    </p:spTree>
    <p:extLst>
      <p:ext uri="{BB962C8B-B14F-4D97-AF65-F5344CB8AC3E}">
        <p14:creationId xmlns:p14="http://schemas.microsoft.com/office/powerpoint/2010/main" val="2933608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Modern Enterprise Network</a:t>
            </a:r>
          </a:p>
        </p:txBody>
      </p:sp>
      <p:sp>
        <p:nvSpPr>
          <p:cNvPr id="10" name="TextBox 9">
            <a:extLst>
              <a:ext uri="{FF2B5EF4-FFF2-40B4-BE49-F238E27FC236}">
                <a16:creationId xmlns:a16="http://schemas.microsoft.com/office/drawing/2014/main" id="{F03D01F6-78DC-4573-A62B-5FF82BDF498F}"/>
              </a:ext>
            </a:extLst>
          </p:cNvPr>
          <p:cNvSpPr txBox="1"/>
          <p:nvPr/>
        </p:nvSpPr>
        <p:spPr>
          <a:xfrm>
            <a:off x="254000" y="5616714"/>
            <a:ext cx="8839199" cy="707886"/>
          </a:xfrm>
          <a:prstGeom prst="rect">
            <a:avLst/>
          </a:prstGeom>
          <a:noFill/>
        </p:spPr>
        <p:txBody>
          <a:bodyPr wrap="square" rtlCol="0">
            <a:spAutoFit/>
          </a:bodyPr>
          <a:lstStyle/>
          <a:p>
            <a:pPr algn="ctr"/>
            <a:r>
              <a:rPr lang="en-US" sz="2000" dirty="0"/>
              <a:t>But as is often the case in the security field, being able to navigate more sophisticated enterprise networks is a critical part of the job.</a:t>
            </a:r>
          </a:p>
        </p:txBody>
      </p:sp>
      <p:pic>
        <p:nvPicPr>
          <p:cNvPr id="3" name="Picture 2">
            <a:extLst>
              <a:ext uri="{FF2B5EF4-FFF2-40B4-BE49-F238E27FC236}">
                <a16:creationId xmlns:a16="http://schemas.microsoft.com/office/drawing/2014/main" id="{CF4A2D4D-A7B7-A142-B534-97D52A7CC8CA}"/>
              </a:ext>
            </a:extLst>
          </p:cNvPr>
          <p:cNvPicPr>
            <a:picLocks noChangeAspect="1"/>
          </p:cNvPicPr>
          <p:nvPr/>
        </p:nvPicPr>
        <p:blipFill>
          <a:blip r:embed="rId3"/>
          <a:stretch>
            <a:fillRect/>
          </a:stretch>
        </p:blipFill>
        <p:spPr>
          <a:xfrm>
            <a:off x="1233208" y="838200"/>
            <a:ext cx="6880781" cy="4862792"/>
          </a:xfrm>
          <a:prstGeom prst="rect">
            <a:avLst/>
          </a:prstGeom>
        </p:spPr>
      </p:pic>
    </p:spTree>
    <p:extLst>
      <p:ext uri="{BB962C8B-B14F-4D97-AF65-F5344CB8AC3E}">
        <p14:creationId xmlns:p14="http://schemas.microsoft.com/office/powerpoint/2010/main" val="1934266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3F2F12-8787-489A-A064-00F84D170631}"/>
              </a:ext>
            </a:extLst>
          </p:cNvPr>
          <p:cNvSpPr txBox="1"/>
          <p:nvPr/>
        </p:nvSpPr>
        <p:spPr>
          <a:xfrm>
            <a:off x="381000" y="2514600"/>
            <a:ext cx="8534400" cy="1661993"/>
          </a:xfrm>
          <a:prstGeom prst="rect">
            <a:avLst/>
          </a:prstGeom>
          <a:noFill/>
        </p:spPr>
        <p:txBody>
          <a:bodyPr wrap="square" rtlCol="0">
            <a:spAutoFit/>
          </a:bodyPr>
          <a:lstStyle/>
          <a:p>
            <a:pPr algn="ctr"/>
            <a:r>
              <a:rPr lang="en-US" sz="3400" dirty="0"/>
              <a:t>Throughout the week, we’ll arm you with the knowledge you need to make sense of complex-seeming networks like this one. </a:t>
            </a:r>
            <a:endParaRPr lang="en-US" sz="2400" dirty="0"/>
          </a:p>
        </p:txBody>
      </p:sp>
    </p:spTree>
    <p:extLst>
      <p:ext uri="{BB962C8B-B14F-4D97-AF65-F5344CB8AC3E}">
        <p14:creationId xmlns:p14="http://schemas.microsoft.com/office/powerpoint/2010/main" val="1522871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p:txBody>
          <a:bodyPr/>
          <a:lstStyle/>
          <a:p>
            <a:r>
              <a:rPr lang="en-US" dirty="0"/>
              <a:t>The Power of Networks</a:t>
            </a:r>
          </a:p>
        </p:txBody>
      </p:sp>
    </p:spTree>
    <p:extLst>
      <p:ext uri="{BB962C8B-B14F-4D97-AF65-F5344CB8AC3E}">
        <p14:creationId xmlns:p14="http://schemas.microsoft.com/office/powerpoint/2010/main" val="35353878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3F2F12-8787-489A-A064-00F84D170631}"/>
              </a:ext>
            </a:extLst>
          </p:cNvPr>
          <p:cNvSpPr txBox="1"/>
          <p:nvPr/>
        </p:nvSpPr>
        <p:spPr>
          <a:xfrm>
            <a:off x="304800" y="2362200"/>
            <a:ext cx="8534400" cy="2031325"/>
          </a:xfrm>
          <a:prstGeom prst="rect">
            <a:avLst/>
          </a:prstGeom>
          <a:noFill/>
        </p:spPr>
        <p:txBody>
          <a:bodyPr wrap="square" rtlCol="0">
            <a:spAutoFit/>
          </a:bodyPr>
          <a:lstStyle/>
          <a:p>
            <a:pPr algn="ctr"/>
            <a:r>
              <a:rPr lang="en-US" sz="3400" dirty="0"/>
              <a:t>Let’s try another basic question:</a:t>
            </a:r>
          </a:p>
          <a:p>
            <a:pPr algn="ctr"/>
            <a:endParaRPr lang="en-US" sz="3400" dirty="0"/>
          </a:p>
          <a:p>
            <a:pPr algn="ctr"/>
            <a:r>
              <a:rPr lang="en-US" sz="3400" b="1" u="sng" dirty="0"/>
              <a:t>Why do computer networks exist?</a:t>
            </a:r>
          </a:p>
          <a:p>
            <a:pPr algn="ctr"/>
            <a:r>
              <a:rPr lang="en-US" sz="2400" dirty="0"/>
              <a:t>(Hint: Think Beyond “The Internet”)</a:t>
            </a:r>
          </a:p>
        </p:txBody>
      </p:sp>
    </p:spTree>
    <p:extLst>
      <p:ext uri="{BB962C8B-B14F-4D97-AF65-F5344CB8AC3E}">
        <p14:creationId xmlns:p14="http://schemas.microsoft.com/office/powerpoint/2010/main" val="24548280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Why Build Networks?</a:t>
            </a:r>
          </a:p>
        </p:txBody>
      </p:sp>
      <p:sp>
        <p:nvSpPr>
          <p:cNvPr id="10" name="TextBox 9">
            <a:extLst>
              <a:ext uri="{FF2B5EF4-FFF2-40B4-BE49-F238E27FC236}">
                <a16:creationId xmlns:a16="http://schemas.microsoft.com/office/drawing/2014/main" id="{F03D01F6-78DC-4573-A62B-5FF82BDF498F}"/>
              </a:ext>
            </a:extLst>
          </p:cNvPr>
          <p:cNvSpPr txBox="1"/>
          <p:nvPr/>
        </p:nvSpPr>
        <p:spPr>
          <a:xfrm>
            <a:off x="152401" y="5711529"/>
            <a:ext cx="8839199" cy="492443"/>
          </a:xfrm>
          <a:prstGeom prst="rect">
            <a:avLst/>
          </a:prstGeom>
          <a:noFill/>
        </p:spPr>
        <p:txBody>
          <a:bodyPr wrap="square" rtlCol="0">
            <a:spAutoFit/>
          </a:bodyPr>
          <a:lstStyle/>
          <a:p>
            <a:pPr algn="ctr"/>
            <a:r>
              <a:rPr lang="en-US" sz="2600" b="1" dirty="0"/>
              <a:t>Reason #1: </a:t>
            </a:r>
            <a:r>
              <a:rPr lang="en-US" sz="2600" dirty="0"/>
              <a:t>Centralization of Resources and Critical Data</a:t>
            </a:r>
          </a:p>
        </p:txBody>
      </p:sp>
      <p:pic>
        <p:nvPicPr>
          <p:cNvPr id="4" name="Picture 3">
            <a:extLst>
              <a:ext uri="{FF2B5EF4-FFF2-40B4-BE49-F238E27FC236}">
                <a16:creationId xmlns:a16="http://schemas.microsoft.com/office/drawing/2014/main" id="{B4EDC143-519A-464F-83B8-172D603C6BC8}"/>
              </a:ext>
            </a:extLst>
          </p:cNvPr>
          <p:cNvPicPr>
            <a:picLocks noChangeAspect="1"/>
          </p:cNvPicPr>
          <p:nvPr/>
        </p:nvPicPr>
        <p:blipFill>
          <a:blip r:embed="rId3"/>
          <a:stretch>
            <a:fillRect/>
          </a:stretch>
        </p:blipFill>
        <p:spPr>
          <a:xfrm>
            <a:off x="986905" y="951712"/>
            <a:ext cx="7373389" cy="4759817"/>
          </a:xfrm>
          <a:prstGeom prst="rect">
            <a:avLst/>
          </a:prstGeom>
        </p:spPr>
      </p:pic>
    </p:spTree>
    <p:extLst>
      <p:ext uri="{BB962C8B-B14F-4D97-AF65-F5344CB8AC3E}">
        <p14:creationId xmlns:p14="http://schemas.microsoft.com/office/powerpoint/2010/main" val="8409862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Why Build Networks?</a:t>
            </a:r>
          </a:p>
        </p:txBody>
      </p:sp>
      <p:sp>
        <p:nvSpPr>
          <p:cNvPr id="10" name="TextBox 9">
            <a:extLst>
              <a:ext uri="{FF2B5EF4-FFF2-40B4-BE49-F238E27FC236}">
                <a16:creationId xmlns:a16="http://schemas.microsoft.com/office/drawing/2014/main" id="{F03D01F6-78DC-4573-A62B-5FF82BDF498F}"/>
              </a:ext>
            </a:extLst>
          </p:cNvPr>
          <p:cNvSpPr txBox="1"/>
          <p:nvPr/>
        </p:nvSpPr>
        <p:spPr>
          <a:xfrm>
            <a:off x="16042" y="5715000"/>
            <a:ext cx="8839199" cy="492443"/>
          </a:xfrm>
          <a:prstGeom prst="rect">
            <a:avLst/>
          </a:prstGeom>
          <a:noFill/>
        </p:spPr>
        <p:txBody>
          <a:bodyPr wrap="square" rtlCol="0">
            <a:spAutoFit/>
          </a:bodyPr>
          <a:lstStyle/>
          <a:p>
            <a:pPr algn="ctr"/>
            <a:r>
              <a:rPr lang="en-US" sz="2600" b="1" dirty="0"/>
              <a:t>Reason #2: </a:t>
            </a:r>
            <a:r>
              <a:rPr lang="en-US" sz="2600" dirty="0"/>
              <a:t>Fast, Efficient Communication</a:t>
            </a:r>
          </a:p>
        </p:txBody>
      </p:sp>
      <p:pic>
        <p:nvPicPr>
          <p:cNvPr id="4" name="Picture 3">
            <a:extLst>
              <a:ext uri="{FF2B5EF4-FFF2-40B4-BE49-F238E27FC236}">
                <a16:creationId xmlns:a16="http://schemas.microsoft.com/office/drawing/2014/main" id="{520B5ABF-184B-5147-8E52-C1779B9A27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150" y="784127"/>
            <a:ext cx="7200900" cy="4800600"/>
          </a:xfrm>
          <a:prstGeom prst="rect">
            <a:avLst/>
          </a:prstGeom>
        </p:spPr>
      </p:pic>
    </p:spTree>
    <p:extLst>
      <p:ext uri="{BB962C8B-B14F-4D97-AF65-F5344CB8AC3E}">
        <p14:creationId xmlns:p14="http://schemas.microsoft.com/office/powerpoint/2010/main" val="12398475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Why Build Networks?</a:t>
            </a:r>
          </a:p>
        </p:txBody>
      </p:sp>
      <p:sp>
        <p:nvSpPr>
          <p:cNvPr id="10" name="TextBox 9">
            <a:extLst>
              <a:ext uri="{FF2B5EF4-FFF2-40B4-BE49-F238E27FC236}">
                <a16:creationId xmlns:a16="http://schemas.microsoft.com/office/drawing/2014/main" id="{F03D01F6-78DC-4573-A62B-5FF82BDF498F}"/>
              </a:ext>
            </a:extLst>
          </p:cNvPr>
          <p:cNvSpPr txBox="1"/>
          <p:nvPr/>
        </p:nvSpPr>
        <p:spPr>
          <a:xfrm>
            <a:off x="203201" y="5715000"/>
            <a:ext cx="8839199" cy="492443"/>
          </a:xfrm>
          <a:prstGeom prst="rect">
            <a:avLst/>
          </a:prstGeom>
          <a:noFill/>
        </p:spPr>
        <p:txBody>
          <a:bodyPr wrap="square" rtlCol="0">
            <a:spAutoFit/>
          </a:bodyPr>
          <a:lstStyle/>
          <a:p>
            <a:pPr algn="ctr"/>
            <a:r>
              <a:rPr lang="en-US" sz="2600" b="1" dirty="0"/>
              <a:t>Reason #3: </a:t>
            </a:r>
            <a:r>
              <a:rPr lang="en-US" sz="2600" dirty="0"/>
              <a:t>Data Sharing</a:t>
            </a:r>
          </a:p>
        </p:txBody>
      </p:sp>
      <p:pic>
        <p:nvPicPr>
          <p:cNvPr id="8" name="Picture 7">
            <a:extLst>
              <a:ext uri="{FF2B5EF4-FFF2-40B4-BE49-F238E27FC236}">
                <a16:creationId xmlns:a16="http://schemas.microsoft.com/office/drawing/2014/main" id="{DAC5F02D-64B1-AD48-8A6D-8A1F125E5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200" y="838200"/>
            <a:ext cx="6400800" cy="4800600"/>
          </a:xfrm>
          <a:prstGeom prst="rect">
            <a:avLst/>
          </a:prstGeom>
        </p:spPr>
      </p:pic>
    </p:spTree>
    <p:extLst>
      <p:ext uri="{BB962C8B-B14F-4D97-AF65-F5344CB8AC3E}">
        <p14:creationId xmlns:p14="http://schemas.microsoft.com/office/powerpoint/2010/main" val="19771176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p:txBody>
          <a:bodyPr/>
          <a:lstStyle/>
          <a:p>
            <a:r>
              <a:rPr lang="en-US" dirty="0"/>
              <a:t>Today’s Class</a:t>
            </a:r>
          </a:p>
        </p:txBody>
      </p:sp>
    </p:spTree>
    <p:extLst>
      <p:ext uri="{BB962C8B-B14F-4D97-AF65-F5344CB8AC3E}">
        <p14:creationId xmlns:p14="http://schemas.microsoft.com/office/powerpoint/2010/main" val="1643558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Why Build Networks?</a:t>
            </a:r>
          </a:p>
        </p:txBody>
      </p:sp>
      <p:sp>
        <p:nvSpPr>
          <p:cNvPr id="10" name="TextBox 9">
            <a:extLst>
              <a:ext uri="{FF2B5EF4-FFF2-40B4-BE49-F238E27FC236}">
                <a16:creationId xmlns:a16="http://schemas.microsoft.com/office/drawing/2014/main" id="{F03D01F6-78DC-4573-A62B-5FF82BDF498F}"/>
              </a:ext>
            </a:extLst>
          </p:cNvPr>
          <p:cNvSpPr txBox="1"/>
          <p:nvPr/>
        </p:nvSpPr>
        <p:spPr>
          <a:xfrm>
            <a:off x="254000" y="5715000"/>
            <a:ext cx="8839199" cy="492443"/>
          </a:xfrm>
          <a:prstGeom prst="rect">
            <a:avLst/>
          </a:prstGeom>
          <a:noFill/>
        </p:spPr>
        <p:txBody>
          <a:bodyPr wrap="square" rtlCol="0">
            <a:spAutoFit/>
          </a:bodyPr>
          <a:lstStyle/>
          <a:p>
            <a:pPr algn="ctr"/>
            <a:r>
              <a:rPr lang="en-US" sz="2600" b="1" dirty="0"/>
              <a:t>Reason #4: </a:t>
            </a:r>
            <a:r>
              <a:rPr lang="en-US" sz="2600" dirty="0"/>
              <a:t>Backup and Recovery</a:t>
            </a:r>
          </a:p>
        </p:txBody>
      </p:sp>
      <p:pic>
        <p:nvPicPr>
          <p:cNvPr id="5" name="Picture 4">
            <a:extLst>
              <a:ext uri="{FF2B5EF4-FFF2-40B4-BE49-F238E27FC236}">
                <a16:creationId xmlns:a16="http://schemas.microsoft.com/office/drawing/2014/main" id="{F565594E-E1C5-3243-B318-35E695FE03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000" y="838200"/>
            <a:ext cx="8610600" cy="4728159"/>
          </a:xfrm>
          <a:prstGeom prst="rect">
            <a:avLst/>
          </a:prstGeom>
        </p:spPr>
      </p:pic>
    </p:spTree>
    <p:extLst>
      <p:ext uri="{BB962C8B-B14F-4D97-AF65-F5344CB8AC3E}">
        <p14:creationId xmlns:p14="http://schemas.microsoft.com/office/powerpoint/2010/main" val="11923114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Why Build Networks?</a:t>
            </a:r>
          </a:p>
        </p:txBody>
      </p:sp>
      <p:sp>
        <p:nvSpPr>
          <p:cNvPr id="10" name="TextBox 9">
            <a:extLst>
              <a:ext uri="{FF2B5EF4-FFF2-40B4-BE49-F238E27FC236}">
                <a16:creationId xmlns:a16="http://schemas.microsoft.com/office/drawing/2014/main" id="{F03D01F6-78DC-4573-A62B-5FF82BDF498F}"/>
              </a:ext>
            </a:extLst>
          </p:cNvPr>
          <p:cNvSpPr txBox="1"/>
          <p:nvPr/>
        </p:nvSpPr>
        <p:spPr>
          <a:xfrm>
            <a:off x="5486400" y="2895600"/>
            <a:ext cx="3657600" cy="1292662"/>
          </a:xfrm>
          <a:prstGeom prst="rect">
            <a:avLst/>
          </a:prstGeom>
          <a:noFill/>
        </p:spPr>
        <p:txBody>
          <a:bodyPr wrap="square" rtlCol="0">
            <a:spAutoFit/>
          </a:bodyPr>
          <a:lstStyle/>
          <a:p>
            <a:pPr algn="ctr"/>
            <a:r>
              <a:rPr lang="en-US" sz="2600" b="1" dirty="0"/>
              <a:t>Reason #5: </a:t>
            </a:r>
            <a:br>
              <a:rPr lang="en-US" sz="2600" dirty="0"/>
            </a:br>
            <a:r>
              <a:rPr lang="en-US" sz="2600" dirty="0"/>
              <a:t>Distribution of Computing Power</a:t>
            </a:r>
          </a:p>
        </p:txBody>
      </p:sp>
      <p:pic>
        <p:nvPicPr>
          <p:cNvPr id="3" name="Picture 2">
            <a:extLst>
              <a:ext uri="{FF2B5EF4-FFF2-40B4-BE49-F238E27FC236}">
                <a16:creationId xmlns:a16="http://schemas.microsoft.com/office/drawing/2014/main" id="{473F83B2-49FD-5A44-9693-40152AD263F7}"/>
              </a:ext>
            </a:extLst>
          </p:cNvPr>
          <p:cNvPicPr>
            <a:picLocks noChangeAspect="1"/>
          </p:cNvPicPr>
          <p:nvPr/>
        </p:nvPicPr>
        <p:blipFill>
          <a:blip r:embed="rId3"/>
          <a:stretch>
            <a:fillRect/>
          </a:stretch>
        </p:blipFill>
        <p:spPr>
          <a:xfrm>
            <a:off x="152400" y="838200"/>
            <a:ext cx="5181600" cy="5468439"/>
          </a:xfrm>
          <a:prstGeom prst="rect">
            <a:avLst/>
          </a:prstGeom>
        </p:spPr>
      </p:pic>
    </p:spTree>
    <p:extLst>
      <p:ext uri="{BB962C8B-B14F-4D97-AF65-F5344CB8AC3E}">
        <p14:creationId xmlns:p14="http://schemas.microsoft.com/office/powerpoint/2010/main" val="34076863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p:txBody>
          <a:bodyPr>
            <a:normAutofit/>
          </a:bodyPr>
          <a:lstStyle/>
          <a:p>
            <a:r>
              <a:rPr lang="en-US" dirty="0"/>
              <a:t>Network Devices 101</a:t>
            </a:r>
          </a:p>
        </p:txBody>
      </p:sp>
    </p:spTree>
    <p:extLst>
      <p:ext uri="{BB962C8B-B14F-4D97-AF65-F5344CB8AC3E}">
        <p14:creationId xmlns:p14="http://schemas.microsoft.com/office/powerpoint/2010/main" val="27596104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3F2F12-8787-489A-A064-00F84D170631}"/>
              </a:ext>
            </a:extLst>
          </p:cNvPr>
          <p:cNvSpPr txBox="1"/>
          <p:nvPr/>
        </p:nvSpPr>
        <p:spPr>
          <a:xfrm>
            <a:off x="304800" y="2590800"/>
            <a:ext cx="8534400" cy="1661993"/>
          </a:xfrm>
          <a:prstGeom prst="rect">
            <a:avLst/>
          </a:prstGeom>
          <a:noFill/>
        </p:spPr>
        <p:txBody>
          <a:bodyPr wrap="square" rtlCol="0">
            <a:spAutoFit/>
          </a:bodyPr>
          <a:lstStyle/>
          <a:p>
            <a:pPr algn="ctr"/>
            <a:r>
              <a:rPr lang="en-US" sz="3400" dirty="0"/>
              <a:t>In today’s class, we’ll be designing simple networks using the core network devices used today.</a:t>
            </a:r>
          </a:p>
        </p:txBody>
      </p:sp>
    </p:spTree>
    <p:extLst>
      <p:ext uri="{BB962C8B-B14F-4D97-AF65-F5344CB8AC3E}">
        <p14:creationId xmlns:p14="http://schemas.microsoft.com/office/powerpoint/2010/main" val="8446605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Networking… It’s About More Than Modems</a:t>
            </a:r>
          </a:p>
        </p:txBody>
      </p:sp>
      <p:sp>
        <p:nvSpPr>
          <p:cNvPr id="4" name="TextBox 3">
            <a:extLst>
              <a:ext uri="{FF2B5EF4-FFF2-40B4-BE49-F238E27FC236}">
                <a16:creationId xmlns:a16="http://schemas.microsoft.com/office/drawing/2014/main" id="{AA48BED8-B876-E949-A588-E9D594DC1307}"/>
              </a:ext>
            </a:extLst>
          </p:cNvPr>
          <p:cNvSpPr txBox="1"/>
          <p:nvPr/>
        </p:nvSpPr>
        <p:spPr>
          <a:xfrm>
            <a:off x="5544297" y="882908"/>
            <a:ext cx="3478463" cy="5324535"/>
          </a:xfrm>
          <a:prstGeom prst="rect">
            <a:avLst/>
          </a:prstGeom>
          <a:noFill/>
        </p:spPr>
        <p:txBody>
          <a:bodyPr wrap="square" rtlCol="0">
            <a:spAutoFit/>
          </a:bodyPr>
          <a:lstStyle/>
          <a:p>
            <a:pPr marL="457200" indent="-457200">
              <a:buFont typeface="Arial" panose="020B0604020202020204" pitchFamily="34" charset="0"/>
              <a:buChar char="•"/>
            </a:pPr>
            <a:r>
              <a:rPr lang="en-US" sz="2000" dirty="0"/>
              <a:t>Most of us have something like this at home:</a:t>
            </a:r>
            <a:r>
              <a:rPr lang="en-US" sz="2000" b="1" dirty="0"/>
              <a:t> All-In-One Network Devices</a:t>
            </a:r>
            <a:r>
              <a:rPr lang="en-US" sz="2000" dirty="0"/>
              <a:t> that package multiple sub-devices into one.</a:t>
            </a:r>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t>These devices bundle the capabilities of a Router, Wireless Access Point, Modem, and Switch into one device.  </a:t>
            </a:r>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t>In this class, it will be important to understand Network devices with greater nuance. </a:t>
            </a:r>
            <a:endParaRPr lang="en-US" sz="2000" b="1" dirty="0"/>
          </a:p>
        </p:txBody>
      </p:sp>
      <p:pic>
        <p:nvPicPr>
          <p:cNvPr id="3" name="Picture 2">
            <a:extLst>
              <a:ext uri="{FF2B5EF4-FFF2-40B4-BE49-F238E27FC236}">
                <a16:creationId xmlns:a16="http://schemas.microsoft.com/office/drawing/2014/main" id="{08190441-5DDE-5447-BF9C-1FDAD9F0F156}"/>
              </a:ext>
            </a:extLst>
          </p:cNvPr>
          <p:cNvPicPr>
            <a:picLocks noChangeAspect="1"/>
          </p:cNvPicPr>
          <p:nvPr/>
        </p:nvPicPr>
        <p:blipFill>
          <a:blip r:embed="rId3"/>
          <a:stretch>
            <a:fillRect/>
          </a:stretch>
        </p:blipFill>
        <p:spPr>
          <a:xfrm>
            <a:off x="152400" y="838200"/>
            <a:ext cx="5369243" cy="5369243"/>
          </a:xfrm>
          <a:prstGeom prst="rect">
            <a:avLst/>
          </a:prstGeom>
          <a:ln>
            <a:solidFill>
              <a:schemeClr val="tx1"/>
            </a:solidFill>
          </a:ln>
        </p:spPr>
      </p:pic>
    </p:spTree>
    <p:extLst>
      <p:ext uri="{BB962C8B-B14F-4D97-AF65-F5344CB8AC3E}">
        <p14:creationId xmlns:p14="http://schemas.microsoft.com/office/powerpoint/2010/main" val="175088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Network Devices</a:t>
            </a:r>
          </a:p>
        </p:txBody>
      </p:sp>
      <p:sp>
        <p:nvSpPr>
          <p:cNvPr id="10" name="TextBox 9">
            <a:extLst>
              <a:ext uri="{FF2B5EF4-FFF2-40B4-BE49-F238E27FC236}">
                <a16:creationId xmlns:a16="http://schemas.microsoft.com/office/drawing/2014/main" id="{F03D01F6-78DC-4573-A62B-5FF82BDF498F}"/>
              </a:ext>
            </a:extLst>
          </p:cNvPr>
          <p:cNvSpPr txBox="1"/>
          <p:nvPr/>
        </p:nvSpPr>
        <p:spPr>
          <a:xfrm>
            <a:off x="304801" y="914400"/>
            <a:ext cx="5791199" cy="5016758"/>
          </a:xfrm>
          <a:prstGeom prst="rect">
            <a:avLst/>
          </a:prstGeom>
          <a:noFill/>
        </p:spPr>
        <p:txBody>
          <a:bodyPr wrap="square" rtlCol="0">
            <a:spAutoFit/>
          </a:bodyPr>
          <a:lstStyle/>
          <a:p>
            <a:pPr marL="457200" indent="-457200">
              <a:buFont typeface="Arial" panose="020B0604020202020204" pitchFamily="34" charset="0"/>
              <a:buChar char="•"/>
            </a:pPr>
            <a:r>
              <a:rPr lang="en-US" sz="3200" dirty="0"/>
              <a:t>Router</a:t>
            </a:r>
          </a:p>
          <a:p>
            <a:pPr marL="457200" indent="-457200">
              <a:buFont typeface="Arial" panose="020B0604020202020204" pitchFamily="34" charset="0"/>
              <a:buChar char="•"/>
            </a:pPr>
            <a:r>
              <a:rPr lang="en-US" sz="3200" dirty="0"/>
              <a:t>Switch (and Hubs)</a:t>
            </a:r>
          </a:p>
          <a:p>
            <a:pPr marL="457200" indent="-457200">
              <a:buFont typeface="Arial" panose="020B0604020202020204" pitchFamily="34" charset="0"/>
              <a:buChar char="•"/>
            </a:pPr>
            <a:r>
              <a:rPr lang="en-US" sz="3200" dirty="0"/>
              <a:t>Bridge</a:t>
            </a:r>
          </a:p>
          <a:p>
            <a:pPr marL="457200" indent="-457200">
              <a:buFont typeface="Arial" panose="020B0604020202020204" pitchFamily="34" charset="0"/>
              <a:buChar char="•"/>
            </a:pPr>
            <a:r>
              <a:rPr lang="en-US" sz="3200" dirty="0"/>
              <a:t>Firewall</a:t>
            </a:r>
          </a:p>
          <a:p>
            <a:pPr marL="457200" indent="-457200">
              <a:buFont typeface="Arial" panose="020B0604020202020204" pitchFamily="34" charset="0"/>
              <a:buChar char="•"/>
            </a:pPr>
            <a:r>
              <a:rPr lang="en-US" sz="3200" dirty="0"/>
              <a:t>Network Interface Cards (NICs)</a:t>
            </a:r>
          </a:p>
          <a:p>
            <a:pPr marL="457200" indent="-457200">
              <a:buFont typeface="Arial" panose="020B0604020202020204" pitchFamily="34" charset="0"/>
              <a:buChar char="•"/>
            </a:pPr>
            <a:r>
              <a:rPr lang="en-US" sz="3200" dirty="0"/>
              <a:t>Wireless Access Point </a:t>
            </a:r>
          </a:p>
          <a:p>
            <a:pPr marL="457200" indent="-457200">
              <a:buFont typeface="Arial" panose="020B0604020202020204" pitchFamily="34" charset="0"/>
              <a:buChar char="•"/>
            </a:pPr>
            <a:r>
              <a:rPr lang="en-US" sz="3200" dirty="0"/>
              <a:t>Modem</a:t>
            </a:r>
          </a:p>
          <a:p>
            <a:pPr marL="457200" indent="-457200">
              <a:buFont typeface="Arial" panose="020B0604020202020204" pitchFamily="34" charset="0"/>
              <a:buChar char="•"/>
            </a:pPr>
            <a:r>
              <a:rPr lang="en-US" sz="3200" dirty="0" err="1"/>
              <a:t>Wifi</a:t>
            </a:r>
            <a:r>
              <a:rPr lang="en-US" sz="3200" dirty="0"/>
              <a:t> Router</a:t>
            </a:r>
          </a:p>
          <a:p>
            <a:pPr marL="457200" indent="-457200">
              <a:buFont typeface="Arial" panose="020B0604020202020204" pitchFamily="34" charset="0"/>
              <a:buChar char="•"/>
            </a:pPr>
            <a:r>
              <a:rPr lang="en-US" sz="3200" dirty="0"/>
              <a:t>Servers (HTTP, DHCP, FTP)</a:t>
            </a:r>
          </a:p>
        </p:txBody>
      </p:sp>
      <p:sp>
        <p:nvSpPr>
          <p:cNvPr id="4" name="TextBox 3">
            <a:extLst>
              <a:ext uri="{FF2B5EF4-FFF2-40B4-BE49-F238E27FC236}">
                <a16:creationId xmlns:a16="http://schemas.microsoft.com/office/drawing/2014/main" id="{845B0A80-1DAF-AA46-91BA-04CF6A5B6840}"/>
              </a:ext>
            </a:extLst>
          </p:cNvPr>
          <p:cNvSpPr txBox="1"/>
          <p:nvPr/>
        </p:nvSpPr>
        <p:spPr>
          <a:xfrm>
            <a:off x="5563937" y="2438400"/>
            <a:ext cx="3478463" cy="1631216"/>
          </a:xfrm>
          <a:prstGeom prst="rect">
            <a:avLst/>
          </a:prstGeom>
          <a:noFill/>
          <a:ln>
            <a:solidFill>
              <a:srgbClr val="FF0000"/>
            </a:solidFill>
          </a:ln>
        </p:spPr>
        <p:txBody>
          <a:bodyPr wrap="square" rtlCol="0">
            <a:spAutoFit/>
          </a:bodyPr>
          <a:lstStyle/>
          <a:p>
            <a:pPr algn="ctr"/>
            <a:r>
              <a:rPr lang="en-US" sz="2000" b="1" u="sng" dirty="0">
                <a:solidFill>
                  <a:srgbClr val="FF0000"/>
                </a:solidFill>
              </a:rPr>
              <a:t>Pro Tip</a:t>
            </a:r>
          </a:p>
          <a:p>
            <a:pPr algn="ctr"/>
            <a:r>
              <a:rPr lang="en-US" sz="2000" dirty="0">
                <a:solidFill>
                  <a:srgbClr val="FF0000"/>
                </a:solidFill>
              </a:rPr>
              <a:t>By the end of the week you should be comfortable defining each of these with relative ease.</a:t>
            </a:r>
            <a:endParaRPr lang="en-US" sz="2000" b="1" dirty="0">
              <a:solidFill>
                <a:srgbClr val="FF0000"/>
              </a:solidFill>
            </a:endParaRPr>
          </a:p>
        </p:txBody>
      </p:sp>
    </p:spTree>
    <p:extLst>
      <p:ext uri="{BB962C8B-B14F-4D97-AF65-F5344CB8AC3E}">
        <p14:creationId xmlns:p14="http://schemas.microsoft.com/office/powerpoint/2010/main" val="17274768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Network Devices: Routers</a:t>
            </a:r>
          </a:p>
        </p:txBody>
      </p:sp>
      <p:sp>
        <p:nvSpPr>
          <p:cNvPr id="10" name="TextBox 9">
            <a:extLst>
              <a:ext uri="{FF2B5EF4-FFF2-40B4-BE49-F238E27FC236}">
                <a16:creationId xmlns:a16="http://schemas.microsoft.com/office/drawing/2014/main" id="{F03D01F6-78DC-4573-A62B-5FF82BDF498F}"/>
              </a:ext>
            </a:extLst>
          </p:cNvPr>
          <p:cNvSpPr txBox="1"/>
          <p:nvPr/>
        </p:nvSpPr>
        <p:spPr>
          <a:xfrm>
            <a:off x="304801" y="838200"/>
            <a:ext cx="4752859" cy="5509200"/>
          </a:xfrm>
          <a:prstGeom prst="rect">
            <a:avLst/>
          </a:prstGeom>
          <a:noFill/>
        </p:spPr>
        <p:txBody>
          <a:bodyPr wrap="square" rtlCol="0">
            <a:spAutoFit/>
          </a:bodyPr>
          <a:lstStyle/>
          <a:p>
            <a:r>
              <a:rPr lang="en-US" sz="2200" b="1" u="sng" dirty="0"/>
              <a:t>Definition:</a:t>
            </a:r>
          </a:p>
          <a:p>
            <a:r>
              <a:rPr lang="en-US" sz="2200" dirty="0"/>
              <a:t>Networking device that forwards data packets between computer networks. Routers play the role of directing traffic through the internet. </a:t>
            </a:r>
          </a:p>
          <a:p>
            <a:endParaRPr lang="en-US" sz="2200" b="1" dirty="0"/>
          </a:p>
          <a:p>
            <a:r>
              <a:rPr lang="en-US" sz="2200" b="1" u="sng" dirty="0"/>
              <a:t>Commentary:</a:t>
            </a:r>
          </a:p>
          <a:p>
            <a:r>
              <a:rPr lang="en-US" sz="2200" dirty="0"/>
              <a:t>The simplest routers forward IP packets between home computers and the web. In enterprises, routers can play the role of chaining computer systems in internal networks. </a:t>
            </a:r>
          </a:p>
          <a:p>
            <a:endParaRPr lang="en-US" sz="2200" dirty="0"/>
          </a:p>
          <a:p>
            <a:r>
              <a:rPr lang="en-US" sz="2200" i="1" dirty="0">
                <a:solidFill>
                  <a:srgbClr val="FF0000"/>
                </a:solidFill>
              </a:rPr>
              <a:t>We’ll spend more time talking about routing later today!</a:t>
            </a:r>
          </a:p>
        </p:txBody>
      </p:sp>
      <p:pic>
        <p:nvPicPr>
          <p:cNvPr id="4" name="Picture 3">
            <a:extLst>
              <a:ext uri="{FF2B5EF4-FFF2-40B4-BE49-F238E27FC236}">
                <a16:creationId xmlns:a16="http://schemas.microsoft.com/office/drawing/2014/main" id="{9A8D670C-4E81-744F-B5C5-51939D7921BE}"/>
              </a:ext>
            </a:extLst>
          </p:cNvPr>
          <p:cNvPicPr>
            <a:picLocks noChangeAspect="1"/>
          </p:cNvPicPr>
          <p:nvPr/>
        </p:nvPicPr>
        <p:blipFill>
          <a:blip r:embed="rId3"/>
          <a:stretch>
            <a:fillRect/>
          </a:stretch>
        </p:blipFill>
        <p:spPr>
          <a:xfrm>
            <a:off x="5298960" y="1212577"/>
            <a:ext cx="3719763" cy="2667000"/>
          </a:xfrm>
          <a:prstGeom prst="rect">
            <a:avLst/>
          </a:prstGeom>
          <a:ln>
            <a:solidFill>
              <a:schemeClr val="accent1">
                <a:shade val="50000"/>
              </a:schemeClr>
            </a:solidFill>
          </a:ln>
        </p:spPr>
      </p:pic>
      <p:pic>
        <p:nvPicPr>
          <p:cNvPr id="7" name="Picture 6">
            <a:extLst>
              <a:ext uri="{FF2B5EF4-FFF2-40B4-BE49-F238E27FC236}">
                <a16:creationId xmlns:a16="http://schemas.microsoft.com/office/drawing/2014/main" id="{B525D996-F57A-0249-85B0-AC334C89F922}"/>
              </a:ext>
            </a:extLst>
          </p:cNvPr>
          <p:cNvPicPr>
            <a:picLocks noChangeAspect="1"/>
          </p:cNvPicPr>
          <p:nvPr/>
        </p:nvPicPr>
        <p:blipFill>
          <a:blip r:embed="rId4"/>
          <a:stretch>
            <a:fillRect/>
          </a:stretch>
        </p:blipFill>
        <p:spPr>
          <a:xfrm>
            <a:off x="5303022" y="4648200"/>
            <a:ext cx="3723385" cy="1429100"/>
          </a:xfrm>
          <a:prstGeom prst="rect">
            <a:avLst/>
          </a:prstGeom>
          <a:ln>
            <a:solidFill>
              <a:schemeClr val="accent1">
                <a:shade val="50000"/>
              </a:schemeClr>
            </a:solidFill>
          </a:ln>
        </p:spPr>
      </p:pic>
      <p:sp>
        <p:nvSpPr>
          <p:cNvPr id="9" name="TextBox 8">
            <a:extLst>
              <a:ext uri="{FF2B5EF4-FFF2-40B4-BE49-F238E27FC236}">
                <a16:creationId xmlns:a16="http://schemas.microsoft.com/office/drawing/2014/main" id="{D90A1E42-780C-B645-9122-A4591C259513}"/>
              </a:ext>
            </a:extLst>
          </p:cNvPr>
          <p:cNvSpPr txBox="1"/>
          <p:nvPr/>
        </p:nvSpPr>
        <p:spPr>
          <a:xfrm>
            <a:off x="5298960" y="812467"/>
            <a:ext cx="3478463" cy="400110"/>
          </a:xfrm>
          <a:prstGeom prst="rect">
            <a:avLst/>
          </a:prstGeom>
          <a:noFill/>
        </p:spPr>
        <p:txBody>
          <a:bodyPr wrap="square" rtlCol="0">
            <a:spAutoFit/>
          </a:bodyPr>
          <a:lstStyle/>
          <a:p>
            <a:r>
              <a:rPr lang="en-US" sz="2000" b="1" dirty="0"/>
              <a:t>Physical Device</a:t>
            </a:r>
          </a:p>
        </p:txBody>
      </p:sp>
      <p:sp>
        <p:nvSpPr>
          <p:cNvPr id="11" name="TextBox 10">
            <a:extLst>
              <a:ext uri="{FF2B5EF4-FFF2-40B4-BE49-F238E27FC236}">
                <a16:creationId xmlns:a16="http://schemas.microsoft.com/office/drawing/2014/main" id="{35437BE0-A162-A041-BF8C-3E36E99DC587}"/>
              </a:ext>
            </a:extLst>
          </p:cNvPr>
          <p:cNvSpPr txBox="1"/>
          <p:nvPr/>
        </p:nvSpPr>
        <p:spPr>
          <a:xfrm>
            <a:off x="5298960" y="4238245"/>
            <a:ext cx="3478463" cy="400110"/>
          </a:xfrm>
          <a:prstGeom prst="rect">
            <a:avLst/>
          </a:prstGeom>
          <a:noFill/>
        </p:spPr>
        <p:txBody>
          <a:bodyPr wrap="square" rtlCol="0">
            <a:spAutoFit/>
          </a:bodyPr>
          <a:lstStyle/>
          <a:p>
            <a:r>
              <a:rPr lang="en-US" sz="2000" b="1" dirty="0"/>
              <a:t>Diagram Representations</a:t>
            </a:r>
          </a:p>
        </p:txBody>
      </p:sp>
    </p:spTree>
    <p:extLst>
      <p:ext uri="{BB962C8B-B14F-4D97-AF65-F5344CB8AC3E}">
        <p14:creationId xmlns:p14="http://schemas.microsoft.com/office/powerpoint/2010/main" val="40103322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Network Devices: Switch</a:t>
            </a:r>
          </a:p>
        </p:txBody>
      </p:sp>
      <p:sp>
        <p:nvSpPr>
          <p:cNvPr id="10" name="TextBox 9">
            <a:extLst>
              <a:ext uri="{FF2B5EF4-FFF2-40B4-BE49-F238E27FC236}">
                <a16:creationId xmlns:a16="http://schemas.microsoft.com/office/drawing/2014/main" id="{F03D01F6-78DC-4573-A62B-5FF82BDF498F}"/>
              </a:ext>
            </a:extLst>
          </p:cNvPr>
          <p:cNvSpPr txBox="1"/>
          <p:nvPr/>
        </p:nvSpPr>
        <p:spPr>
          <a:xfrm>
            <a:off x="304801" y="838200"/>
            <a:ext cx="4752859" cy="4493538"/>
          </a:xfrm>
          <a:prstGeom prst="rect">
            <a:avLst/>
          </a:prstGeom>
          <a:noFill/>
        </p:spPr>
        <p:txBody>
          <a:bodyPr wrap="square" rtlCol="0">
            <a:spAutoFit/>
          </a:bodyPr>
          <a:lstStyle/>
          <a:p>
            <a:r>
              <a:rPr lang="en-US" sz="2200" b="1" u="sng" dirty="0"/>
              <a:t>Definition:</a:t>
            </a:r>
          </a:p>
          <a:p>
            <a:r>
              <a:rPr lang="en-US" sz="2200" dirty="0"/>
              <a:t>Network switches are computer networking devices that connect multiple devices together. Switches can distinguish between each device and serves as a central controller.</a:t>
            </a:r>
          </a:p>
          <a:p>
            <a:endParaRPr lang="en-US" sz="2200" b="1" dirty="0"/>
          </a:p>
          <a:p>
            <a:r>
              <a:rPr lang="en-US" sz="2200" b="1" u="sng" dirty="0"/>
              <a:t>Commentary:</a:t>
            </a:r>
          </a:p>
          <a:p>
            <a:r>
              <a:rPr lang="en-US" sz="2200" dirty="0"/>
              <a:t>Switches seem similar to routers but are very different. </a:t>
            </a:r>
            <a:r>
              <a:rPr lang="en-US" sz="2200" i="1" dirty="0"/>
              <a:t>Switches create networks, while Routers connect them. </a:t>
            </a:r>
            <a:r>
              <a:rPr lang="en-US" sz="2200" dirty="0"/>
              <a:t>Typically you will see switches feed into Routers.</a:t>
            </a:r>
            <a:endParaRPr lang="en-US" sz="2200" i="1" dirty="0"/>
          </a:p>
        </p:txBody>
      </p:sp>
      <p:sp>
        <p:nvSpPr>
          <p:cNvPr id="9" name="TextBox 8">
            <a:extLst>
              <a:ext uri="{FF2B5EF4-FFF2-40B4-BE49-F238E27FC236}">
                <a16:creationId xmlns:a16="http://schemas.microsoft.com/office/drawing/2014/main" id="{D90A1E42-780C-B645-9122-A4591C259513}"/>
              </a:ext>
            </a:extLst>
          </p:cNvPr>
          <p:cNvSpPr txBox="1"/>
          <p:nvPr/>
        </p:nvSpPr>
        <p:spPr>
          <a:xfrm>
            <a:off x="5298960" y="812467"/>
            <a:ext cx="3478463" cy="400110"/>
          </a:xfrm>
          <a:prstGeom prst="rect">
            <a:avLst/>
          </a:prstGeom>
          <a:noFill/>
        </p:spPr>
        <p:txBody>
          <a:bodyPr wrap="square" rtlCol="0">
            <a:spAutoFit/>
          </a:bodyPr>
          <a:lstStyle/>
          <a:p>
            <a:r>
              <a:rPr lang="en-US" sz="2000" b="1" dirty="0"/>
              <a:t>Physical Device</a:t>
            </a:r>
          </a:p>
        </p:txBody>
      </p:sp>
      <p:sp>
        <p:nvSpPr>
          <p:cNvPr id="11" name="TextBox 10">
            <a:extLst>
              <a:ext uri="{FF2B5EF4-FFF2-40B4-BE49-F238E27FC236}">
                <a16:creationId xmlns:a16="http://schemas.microsoft.com/office/drawing/2014/main" id="{35437BE0-A162-A041-BF8C-3E36E99DC587}"/>
              </a:ext>
            </a:extLst>
          </p:cNvPr>
          <p:cNvSpPr txBox="1"/>
          <p:nvPr/>
        </p:nvSpPr>
        <p:spPr>
          <a:xfrm>
            <a:off x="5298960" y="4238245"/>
            <a:ext cx="3478463" cy="400110"/>
          </a:xfrm>
          <a:prstGeom prst="rect">
            <a:avLst/>
          </a:prstGeom>
          <a:noFill/>
        </p:spPr>
        <p:txBody>
          <a:bodyPr wrap="square" rtlCol="0">
            <a:spAutoFit/>
          </a:bodyPr>
          <a:lstStyle/>
          <a:p>
            <a:r>
              <a:rPr lang="en-US" sz="2000" b="1" dirty="0"/>
              <a:t>Diagram Representations</a:t>
            </a:r>
          </a:p>
        </p:txBody>
      </p:sp>
      <p:pic>
        <p:nvPicPr>
          <p:cNvPr id="3" name="Picture 2">
            <a:extLst>
              <a:ext uri="{FF2B5EF4-FFF2-40B4-BE49-F238E27FC236}">
                <a16:creationId xmlns:a16="http://schemas.microsoft.com/office/drawing/2014/main" id="{F09E7DDF-4894-E445-86A2-AAE239A87AC1}"/>
              </a:ext>
            </a:extLst>
          </p:cNvPr>
          <p:cNvPicPr>
            <a:picLocks noChangeAspect="1"/>
          </p:cNvPicPr>
          <p:nvPr/>
        </p:nvPicPr>
        <p:blipFill>
          <a:blip r:embed="rId3"/>
          <a:stretch>
            <a:fillRect/>
          </a:stretch>
        </p:blipFill>
        <p:spPr>
          <a:xfrm>
            <a:off x="5271701" y="1342927"/>
            <a:ext cx="3754705" cy="1933673"/>
          </a:xfrm>
          <a:prstGeom prst="rect">
            <a:avLst/>
          </a:prstGeom>
          <a:ln>
            <a:solidFill>
              <a:schemeClr val="accent1">
                <a:shade val="50000"/>
              </a:schemeClr>
            </a:solidFill>
          </a:ln>
        </p:spPr>
      </p:pic>
      <p:pic>
        <p:nvPicPr>
          <p:cNvPr id="5" name="Picture 4">
            <a:extLst>
              <a:ext uri="{FF2B5EF4-FFF2-40B4-BE49-F238E27FC236}">
                <a16:creationId xmlns:a16="http://schemas.microsoft.com/office/drawing/2014/main" id="{EC13D7BA-01B7-A345-9C9A-3A8656141F30}"/>
              </a:ext>
            </a:extLst>
          </p:cNvPr>
          <p:cNvPicPr>
            <a:picLocks noChangeAspect="1"/>
          </p:cNvPicPr>
          <p:nvPr/>
        </p:nvPicPr>
        <p:blipFill>
          <a:blip r:embed="rId4"/>
          <a:stretch>
            <a:fillRect/>
          </a:stretch>
        </p:blipFill>
        <p:spPr>
          <a:xfrm>
            <a:off x="5271701" y="4658408"/>
            <a:ext cx="3754705" cy="1499228"/>
          </a:xfrm>
          <a:prstGeom prst="rect">
            <a:avLst/>
          </a:prstGeom>
          <a:ln>
            <a:solidFill>
              <a:schemeClr val="accent1"/>
            </a:solidFill>
          </a:ln>
        </p:spPr>
      </p:pic>
    </p:spTree>
    <p:extLst>
      <p:ext uri="{BB962C8B-B14F-4D97-AF65-F5344CB8AC3E}">
        <p14:creationId xmlns:p14="http://schemas.microsoft.com/office/powerpoint/2010/main" val="41319885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Network Devices: Hubs (Dated)</a:t>
            </a:r>
          </a:p>
        </p:txBody>
      </p:sp>
      <p:sp>
        <p:nvSpPr>
          <p:cNvPr id="10" name="TextBox 9">
            <a:extLst>
              <a:ext uri="{FF2B5EF4-FFF2-40B4-BE49-F238E27FC236}">
                <a16:creationId xmlns:a16="http://schemas.microsoft.com/office/drawing/2014/main" id="{F03D01F6-78DC-4573-A62B-5FF82BDF498F}"/>
              </a:ext>
            </a:extLst>
          </p:cNvPr>
          <p:cNvSpPr txBox="1"/>
          <p:nvPr/>
        </p:nvSpPr>
        <p:spPr>
          <a:xfrm>
            <a:off x="304801" y="838200"/>
            <a:ext cx="4752859" cy="5170646"/>
          </a:xfrm>
          <a:prstGeom prst="rect">
            <a:avLst/>
          </a:prstGeom>
          <a:noFill/>
        </p:spPr>
        <p:txBody>
          <a:bodyPr wrap="square" rtlCol="0">
            <a:spAutoFit/>
          </a:bodyPr>
          <a:lstStyle/>
          <a:p>
            <a:r>
              <a:rPr lang="en-US" sz="2200" b="1" u="sng" dirty="0"/>
              <a:t>Definition:</a:t>
            </a:r>
          </a:p>
          <a:p>
            <a:r>
              <a:rPr lang="en-US" sz="2200" dirty="0"/>
              <a:t>Network Hubs are an older version of switches. Like switches they serve as a common connection point for devices, but unlike Switches – they cannot differentiate between each device. Instead they rely on constantly </a:t>
            </a:r>
            <a:r>
              <a:rPr lang="en-US" sz="2200" i="1" dirty="0"/>
              <a:t>broadcasting</a:t>
            </a:r>
            <a:r>
              <a:rPr lang="en-US" sz="2200" dirty="0"/>
              <a:t> communication to all devices. </a:t>
            </a:r>
          </a:p>
          <a:p>
            <a:endParaRPr lang="en-US" sz="2200" b="1" dirty="0"/>
          </a:p>
          <a:p>
            <a:r>
              <a:rPr lang="en-US" sz="2200" b="1" u="sng" dirty="0"/>
              <a:t>Commentary:</a:t>
            </a:r>
          </a:p>
          <a:p>
            <a:r>
              <a:rPr lang="en-US" sz="2200" dirty="0"/>
              <a:t>Hubs are inherently less secure than Switches because data from each device is communicated to all other devices. </a:t>
            </a:r>
            <a:endParaRPr lang="en-US" sz="2200" i="1" dirty="0"/>
          </a:p>
        </p:txBody>
      </p:sp>
      <p:sp>
        <p:nvSpPr>
          <p:cNvPr id="9" name="TextBox 8">
            <a:extLst>
              <a:ext uri="{FF2B5EF4-FFF2-40B4-BE49-F238E27FC236}">
                <a16:creationId xmlns:a16="http://schemas.microsoft.com/office/drawing/2014/main" id="{D90A1E42-780C-B645-9122-A4591C259513}"/>
              </a:ext>
            </a:extLst>
          </p:cNvPr>
          <p:cNvSpPr txBox="1"/>
          <p:nvPr/>
        </p:nvSpPr>
        <p:spPr>
          <a:xfrm>
            <a:off x="5298960" y="812467"/>
            <a:ext cx="3478463" cy="400110"/>
          </a:xfrm>
          <a:prstGeom prst="rect">
            <a:avLst/>
          </a:prstGeom>
          <a:noFill/>
        </p:spPr>
        <p:txBody>
          <a:bodyPr wrap="square" rtlCol="0">
            <a:spAutoFit/>
          </a:bodyPr>
          <a:lstStyle/>
          <a:p>
            <a:r>
              <a:rPr lang="en-US" sz="2000" b="1" dirty="0"/>
              <a:t>Physical Device</a:t>
            </a:r>
          </a:p>
        </p:txBody>
      </p:sp>
      <p:sp>
        <p:nvSpPr>
          <p:cNvPr id="11" name="TextBox 10">
            <a:extLst>
              <a:ext uri="{FF2B5EF4-FFF2-40B4-BE49-F238E27FC236}">
                <a16:creationId xmlns:a16="http://schemas.microsoft.com/office/drawing/2014/main" id="{35437BE0-A162-A041-BF8C-3E36E99DC587}"/>
              </a:ext>
            </a:extLst>
          </p:cNvPr>
          <p:cNvSpPr txBox="1"/>
          <p:nvPr/>
        </p:nvSpPr>
        <p:spPr>
          <a:xfrm>
            <a:off x="5298960" y="4238245"/>
            <a:ext cx="3478463" cy="400110"/>
          </a:xfrm>
          <a:prstGeom prst="rect">
            <a:avLst/>
          </a:prstGeom>
          <a:noFill/>
        </p:spPr>
        <p:txBody>
          <a:bodyPr wrap="square" rtlCol="0">
            <a:spAutoFit/>
          </a:bodyPr>
          <a:lstStyle/>
          <a:p>
            <a:r>
              <a:rPr lang="en-US" sz="2000" b="1" dirty="0"/>
              <a:t>Diagram Representations</a:t>
            </a:r>
          </a:p>
        </p:txBody>
      </p:sp>
      <p:pic>
        <p:nvPicPr>
          <p:cNvPr id="4" name="Picture 3">
            <a:extLst>
              <a:ext uri="{FF2B5EF4-FFF2-40B4-BE49-F238E27FC236}">
                <a16:creationId xmlns:a16="http://schemas.microsoft.com/office/drawing/2014/main" id="{E5CFD2C6-BDAC-DA41-A553-067358ED82A9}"/>
              </a:ext>
            </a:extLst>
          </p:cNvPr>
          <p:cNvPicPr>
            <a:picLocks noChangeAspect="1"/>
          </p:cNvPicPr>
          <p:nvPr/>
        </p:nvPicPr>
        <p:blipFill>
          <a:blip r:embed="rId3"/>
          <a:stretch>
            <a:fillRect/>
          </a:stretch>
        </p:blipFill>
        <p:spPr>
          <a:xfrm>
            <a:off x="5298960" y="1227381"/>
            <a:ext cx="2857500" cy="2857500"/>
          </a:xfrm>
          <a:prstGeom prst="rect">
            <a:avLst/>
          </a:prstGeom>
          <a:ln>
            <a:solidFill>
              <a:schemeClr val="accent1"/>
            </a:solidFill>
          </a:ln>
        </p:spPr>
      </p:pic>
      <p:pic>
        <p:nvPicPr>
          <p:cNvPr id="6" name="Picture 5">
            <a:extLst>
              <a:ext uri="{FF2B5EF4-FFF2-40B4-BE49-F238E27FC236}">
                <a16:creationId xmlns:a16="http://schemas.microsoft.com/office/drawing/2014/main" id="{F925F5EB-79EC-7248-876A-C8F980108FC0}"/>
              </a:ext>
            </a:extLst>
          </p:cNvPr>
          <p:cNvPicPr>
            <a:picLocks noChangeAspect="1"/>
          </p:cNvPicPr>
          <p:nvPr/>
        </p:nvPicPr>
        <p:blipFill>
          <a:blip r:embed="rId4"/>
          <a:stretch>
            <a:fillRect/>
          </a:stretch>
        </p:blipFill>
        <p:spPr>
          <a:xfrm>
            <a:off x="5298960" y="4791719"/>
            <a:ext cx="3555796" cy="1456681"/>
          </a:xfrm>
          <a:prstGeom prst="rect">
            <a:avLst/>
          </a:prstGeom>
          <a:ln>
            <a:solidFill>
              <a:schemeClr val="accent1"/>
            </a:solidFill>
          </a:ln>
        </p:spPr>
      </p:pic>
    </p:spTree>
    <p:extLst>
      <p:ext uri="{BB962C8B-B14F-4D97-AF65-F5344CB8AC3E}">
        <p14:creationId xmlns:p14="http://schemas.microsoft.com/office/powerpoint/2010/main" val="3674353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Network Devices: Bridge</a:t>
            </a:r>
          </a:p>
        </p:txBody>
      </p:sp>
      <p:sp>
        <p:nvSpPr>
          <p:cNvPr id="10" name="TextBox 9">
            <a:extLst>
              <a:ext uri="{FF2B5EF4-FFF2-40B4-BE49-F238E27FC236}">
                <a16:creationId xmlns:a16="http://schemas.microsoft.com/office/drawing/2014/main" id="{F03D01F6-78DC-4573-A62B-5FF82BDF498F}"/>
              </a:ext>
            </a:extLst>
          </p:cNvPr>
          <p:cNvSpPr txBox="1"/>
          <p:nvPr/>
        </p:nvSpPr>
        <p:spPr>
          <a:xfrm>
            <a:off x="304801" y="1524000"/>
            <a:ext cx="4752859" cy="3139321"/>
          </a:xfrm>
          <a:prstGeom prst="rect">
            <a:avLst/>
          </a:prstGeom>
          <a:noFill/>
        </p:spPr>
        <p:txBody>
          <a:bodyPr wrap="square" rtlCol="0">
            <a:spAutoFit/>
          </a:bodyPr>
          <a:lstStyle/>
          <a:p>
            <a:r>
              <a:rPr lang="en-US" sz="2200" b="1" u="sng" dirty="0"/>
              <a:t>Definition:</a:t>
            </a:r>
          </a:p>
          <a:p>
            <a:r>
              <a:rPr lang="en-US" sz="2200" dirty="0"/>
              <a:t>Bridges are effectively </a:t>
            </a:r>
            <a:r>
              <a:rPr lang="en-US" sz="2200" i="1" dirty="0"/>
              <a:t>switches </a:t>
            </a:r>
            <a:r>
              <a:rPr lang="en-US" sz="2200" dirty="0"/>
              <a:t>but with only two ports available. They are often used to tie two LANs together.</a:t>
            </a:r>
          </a:p>
          <a:p>
            <a:endParaRPr lang="en-US" sz="2200" b="1" dirty="0"/>
          </a:p>
          <a:p>
            <a:r>
              <a:rPr lang="en-US" sz="2200" b="1" u="sng" dirty="0"/>
              <a:t>Commentary:</a:t>
            </a:r>
          </a:p>
          <a:p>
            <a:r>
              <a:rPr lang="en-US" sz="2200" dirty="0"/>
              <a:t>Bridges are often used to tie two LANs together.</a:t>
            </a:r>
            <a:endParaRPr lang="en-US" sz="2200" i="1" dirty="0"/>
          </a:p>
        </p:txBody>
      </p:sp>
      <p:sp>
        <p:nvSpPr>
          <p:cNvPr id="9" name="TextBox 8">
            <a:extLst>
              <a:ext uri="{FF2B5EF4-FFF2-40B4-BE49-F238E27FC236}">
                <a16:creationId xmlns:a16="http://schemas.microsoft.com/office/drawing/2014/main" id="{D90A1E42-780C-B645-9122-A4591C259513}"/>
              </a:ext>
            </a:extLst>
          </p:cNvPr>
          <p:cNvSpPr txBox="1"/>
          <p:nvPr/>
        </p:nvSpPr>
        <p:spPr>
          <a:xfrm>
            <a:off x="5298960" y="850232"/>
            <a:ext cx="3478463" cy="400110"/>
          </a:xfrm>
          <a:prstGeom prst="rect">
            <a:avLst/>
          </a:prstGeom>
          <a:noFill/>
        </p:spPr>
        <p:txBody>
          <a:bodyPr wrap="square" rtlCol="0">
            <a:spAutoFit/>
          </a:bodyPr>
          <a:lstStyle/>
          <a:p>
            <a:r>
              <a:rPr lang="en-US" sz="2000" b="1" dirty="0"/>
              <a:t>Physical Device</a:t>
            </a:r>
          </a:p>
        </p:txBody>
      </p:sp>
      <p:sp>
        <p:nvSpPr>
          <p:cNvPr id="11" name="TextBox 10">
            <a:extLst>
              <a:ext uri="{FF2B5EF4-FFF2-40B4-BE49-F238E27FC236}">
                <a16:creationId xmlns:a16="http://schemas.microsoft.com/office/drawing/2014/main" id="{35437BE0-A162-A041-BF8C-3E36E99DC587}"/>
              </a:ext>
            </a:extLst>
          </p:cNvPr>
          <p:cNvSpPr txBox="1"/>
          <p:nvPr/>
        </p:nvSpPr>
        <p:spPr>
          <a:xfrm>
            <a:off x="5298960" y="3247926"/>
            <a:ext cx="3478463" cy="400110"/>
          </a:xfrm>
          <a:prstGeom prst="rect">
            <a:avLst/>
          </a:prstGeom>
          <a:noFill/>
        </p:spPr>
        <p:txBody>
          <a:bodyPr wrap="square" rtlCol="0">
            <a:spAutoFit/>
          </a:bodyPr>
          <a:lstStyle/>
          <a:p>
            <a:r>
              <a:rPr lang="en-US" sz="2000" b="1" dirty="0"/>
              <a:t>Diagram Representations</a:t>
            </a:r>
          </a:p>
        </p:txBody>
      </p:sp>
      <p:pic>
        <p:nvPicPr>
          <p:cNvPr id="3" name="Picture 2">
            <a:extLst>
              <a:ext uri="{FF2B5EF4-FFF2-40B4-BE49-F238E27FC236}">
                <a16:creationId xmlns:a16="http://schemas.microsoft.com/office/drawing/2014/main" id="{6C11F9A3-71AC-8649-B071-EE6822F3B3DA}"/>
              </a:ext>
            </a:extLst>
          </p:cNvPr>
          <p:cNvPicPr>
            <a:picLocks noChangeAspect="1"/>
          </p:cNvPicPr>
          <p:nvPr/>
        </p:nvPicPr>
        <p:blipFill>
          <a:blip r:embed="rId3"/>
          <a:stretch>
            <a:fillRect/>
          </a:stretch>
        </p:blipFill>
        <p:spPr>
          <a:xfrm>
            <a:off x="5407731" y="1403706"/>
            <a:ext cx="3369692" cy="1432119"/>
          </a:xfrm>
          <a:prstGeom prst="rect">
            <a:avLst/>
          </a:prstGeom>
          <a:ln>
            <a:solidFill>
              <a:schemeClr val="accent1"/>
            </a:solidFill>
          </a:ln>
        </p:spPr>
      </p:pic>
      <p:pic>
        <p:nvPicPr>
          <p:cNvPr id="5" name="Picture 4">
            <a:extLst>
              <a:ext uri="{FF2B5EF4-FFF2-40B4-BE49-F238E27FC236}">
                <a16:creationId xmlns:a16="http://schemas.microsoft.com/office/drawing/2014/main" id="{ACC01750-BD27-254C-81FC-AC49F08D9046}"/>
              </a:ext>
            </a:extLst>
          </p:cNvPr>
          <p:cNvPicPr>
            <a:picLocks noChangeAspect="1"/>
          </p:cNvPicPr>
          <p:nvPr/>
        </p:nvPicPr>
        <p:blipFill>
          <a:blip r:embed="rId4"/>
          <a:stretch>
            <a:fillRect/>
          </a:stretch>
        </p:blipFill>
        <p:spPr>
          <a:xfrm>
            <a:off x="5407731" y="3819112"/>
            <a:ext cx="3369692" cy="1379592"/>
          </a:xfrm>
          <a:prstGeom prst="rect">
            <a:avLst/>
          </a:prstGeom>
          <a:ln>
            <a:solidFill>
              <a:schemeClr val="accent1"/>
            </a:solidFill>
          </a:ln>
        </p:spPr>
      </p:pic>
    </p:spTree>
    <p:extLst>
      <p:ext uri="{BB962C8B-B14F-4D97-AF65-F5344CB8AC3E}">
        <p14:creationId xmlns:p14="http://schemas.microsoft.com/office/powerpoint/2010/main" val="3353951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Networks! Networks! Networks!</a:t>
            </a:r>
          </a:p>
        </p:txBody>
      </p:sp>
      <p:sp>
        <p:nvSpPr>
          <p:cNvPr id="10" name="TextBox 9">
            <a:extLst>
              <a:ext uri="{FF2B5EF4-FFF2-40B4-BE49-F238E27FC236}">
                <a16:creationId xmlns:a16="http://schemas.microsoft.com/office/drawing/2014/main" id="{F03D01F6-78DC-4573-A62B-5FF82BDF498F}"/>
              </a:ext>
            </a:extLst>
          </p:cNvPr>
          <p:cNvSpPr txBox="1"/>
          <p:nvPr/>
        </p:nvSpPr>
        <p:spPr>
          <a:xfrm>
            <a:off x="228600" y="5461720"/>
            <a:ext cx="8839199" cy="769441"/>
          </a:xfrm>
          <a:prstGeom prst="rect">
            <a:avLst/>
          </a:prstGeom>
          <a:noFill/>
        </p:spPr>
        <p:txBody>
          <a:bodyPr wrap="square" rtlCol="0">
            <a:spAutoFit/>
          </a:bodyPr>
          <a:lstStyle/>
          <a:p>
            <a:pPr algn="ctr"/>
            <a:r>
              <a:rPr lang="en-US" sz="2200" dirty="0"/>
              <a:t>This week we’ll be digging into the concept of Networks – highlighting the devices and configuration central to modern computing.</a:t>
            </a:r>
          </a:p>
        </p:txBody>
      </p:sp>
      <p:pic>
        <p:nvPicPr>
          <p:cNvPr id="7" name="Picture 6">
            <a:extLst>
              <a:ext uri="{FF2B5EF4-FFF2-40B4-BE49-F238E27FC236}">
                <a16:creationId xmlns:a16="http://schemas.microsoft.com/office/drawing/2014/main" id="{90983A90-C4B8-BE42-B4E7-A7FEB0B35D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56559"/>
            <a:ext cx="9144000" cy="4574382"/>
          </a:xfrm>
          <a:prstGeom prst="rect">
            <a:avLst/>
          </a:prstGeom>
        </p:spPr>
      </p:pic>
    </p:spTree>
    <p:extLst>
      <p:ext uri="{BB962C8B-B14F-4D97-AF65-F5344CB8AC3E}">
        <p14:creationId xmlns:p14="http://schemas.microsoft.com/office/powerpoint/2010/main" val="4314011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Network Devices: Firewall</a:t>
            </a:r>
          </a:p>
        </p:txBody>
      </p:sp>
      <p:sp>
        <p:nvSpPr>
          <p:cNvPr id="6" name="TextBox 5">
            <a:extLst>
              <a:ext uri="{FF2B5EF4-FFF2-40B4-BE49-F238E27FC236}">
                <a16:creationId xmlns:a16="http://schemas.microsoft.com/office/drawing/2014/main" id="{072A717D-C9AB-3D4E-8995-1DFBCB5735A6}"/>
              </a:ext>
            </a:extLst>
          </p:cNvPr>
          <p:cNvSpPr txBox="1"/>
          <p:nvPr/>
        </p:nvSpPr>
        <p:spPr>
          <a:xfrm>
            <a:off x="304801" y="838200"/>
            <a:ext cx="4752859" cy="4832092"/>
          </a:xfrm>
          <a:prstGeom prst="rect">
            <a:avLst/>
          </a:prstGeom>
          <a:noFill/>
        </p:spPr>
        <p:txBody>
          <a:bodyPr wrap="square" rtlCol="0">
            <a:spAutoFit/>
          </a:bodyPr>
          <a:lstStyle/>
          <a:p>
            <a:r>
              <a:rPr lang="en-US" sz="2200" b="1" u="sng" dirty="0"/>
              <a:t>Definition:</a:t>
            </a:r>
          </a:p>
          <a:p>
            <a:r>
              <a:rPr lang="en-US" sz="2200" dirty="0"/>
              <a:t>Firewalls are network security systems that monitor incoming and outgoing traffic based on security rules. </a:t>
            </a:r>
          </a:p>
          <a:p>
            <a:endParaRPr lang="en-US" sz="2200" b="1" dirty="0"/>
          </a:p>
          <a:p>
            <a:r>
              <a:rPr lang="en-US" sz="2200" b="1" u="sng" dirty="0"/>
              <a:t>Commentary:</a:t>
            </a:r>
          </a:p>
          <a:p>
            <a:r>
              <a:rPr lang="en-US" sz="2200" dirty="0"/>
              <a:t>Firewalls are often categorized as network firewalls and host-based firewalls. Host-based firewalls are like the software that runs on your machine. Network-based firewalls are devices that monitor traffic in and out of network hardware.</a:t>
            </a:r>
            <a:endParaRPr lang="en-US" sz="2200" i="1" dirty="0"/>
          </a:p>
        </p:txBody>
      </p:sp>
      <p:sp>
        <p:nvSpPr>
          <p:cNvPr id="8" name="TextBox 7">
            <a:extLst>
              <a:ext uri="{FF2B5EF4-FFF2-40B4-BE49-F238E27FC236}">
                <a16:creationId xmlns:a16="http://schemas.microsoft.com/office/drawing/2014/main" id="{270068DA-DDC0-FA40-B1B9-A412E312EFF6}"/>
              </a:ext>
            </a:extLst>
          </p:cNvPr>
          <p:cNvSpPr txBox="1"/>
          <p:nvPr/>
        </p:nvSpPr>
        <p:spPr>
          <a:xfrm>
            <a:off x="5298960" y="850232"/>
            <a:ext cx="3478463" cy="400110"/>
          </a:xfrm>
          <a:prstGeom prst="rect">
            <a:avLst/>
          </a:prstGeom>
          <a:noFill/>
        </p:spPr>
        <p:txBody>
          <a:bodyPr wrap="square" rtlCol="0">
            <a:spAutoFit/>
          </a:bodyPr>
          <a:lstStyle/>
          <a:p>
            <a:r>
              <a:rPr lang="en-US" sz="2000" b="1" dirty="0"/>
              <a:t>Physical Device</a:t>
            </a:r>
          </a:p>
        </p:txBody>
      </p:sp>
      <p:sp>
        <p:nvSpPr>
          <p:cNvPr id="9" name="TextBox 8">
            <a:extLst>
              <a:ext uri="{FF2B5EF4-FFF2-40B4-BE49-F238E27FC236}">
                <a16:creationId xmlns:a16="http://schemas.microsoft.com/office/drawing/2014/main" id="{4BD00540-E9FB-2F43-86D1-7F66A48B7D31}"/>
              </a:ext>
            </a:extLst>
          </p:cNvPr>
          <p:cNvSpPr txBox="1"/>
          <p:nvPr/>
        </p:nvSpPr>
        <p:spPr>
          <a:xfrm>
            <a:off x="5298960" y="3247926"/>
            <a:ext cx="3478463" cy="400110"/>
          </a:xfrm>
          <a:prstGeom prst="rect">
            <a:avLst/>
          </a:prstGeom>
          <a:noFill/>
        </p:spPr>
        <p:txBody>
          <a:bodyPr wrap="square" rtlCol="0">
            <a:spAutoFit/>
          </a:bodyPr>
          <a:lstStyle/>
          <a:p>
            <a:r>
              <a:rPr lang="en-US" sz="2000" b="1" dirty="0"/>
              <a:t>Diagram Representations</a:t>
            </a:r>
          </a:p>
        </p:txBody>
      </p:sp>
      <p:pic>
        <p:nvPicPr>
          <p:cNvPr id="7" name="Picture 6">
            <a:extLst>
              <a:ext uri="{FF2B5EF4-FFF2-40B4-BE49-F238E27FC236}">
                <a16:creationId xmlns:a16="http://schemas.microsoft.com/office/drawing/2014/main" id="{966CC746-BC11-C749-9BE6-62E3B1CAB5B0}"/>
              </a:ext>
            </a:extLst>
          </p:cNvPr>
          <p:cNvPicPr>
            <a:picLocks noChangeAspect="1"/>
          </p:cNvPicPr>
          <p:nvPr/>
        </p:nvPicPr>
        <p:blipFill>
          <a:blip r:embed="rId3"/>
          <a:stretch>
            <a:fillRect/>
          </a:stretch>
        </p:blipFill>
        <p:spPr>
          <a:xfrm>
            <a:off x="5407731" y="1285836"/>
            <a:ext cx="3369692" cy="1790751"/>
          </a:xfrm>
          <a:prstGeom prst="rect">
            <a:avLst/>
          </a:prstGeom>
          <a:ln>
            <a:solidFill>
              <a:schemeClr val="accent1"/>
            </a:solidFill>
          </a:ln>
        </p:spPr>
      </p:pic>
      <p:pic>
        <p:nvPicPr>
          <p:cNvPr id="13" name="Picture 12">
            <a:extLst>
              <a:ext uri="{FF2B5EF4-FFF2-40B4-BE49-F238E27FC236}">
                <a16:creationId xmlns:a16="http://schemas.microsoft.com/office/drawing/2014/main" id="{2354202C-0FE1-344E-8E70-1AB94DCFB766}"/>
              </a:ext>
            </a:extLst>
          </p:cNvPr>
          <p:cNvPicPr>
            <a:picLocks noChangeAspect="1"/>
          </p:cNvPicPr>
          <p:nvPr/>
        </p:nvPicPr>
        <p:blipFill>
          <a:blip r:embed="rId4"/>
          <a:stretch>
            <a:fillRect/>
          </a:stretch>
        </p:blipFill>
        <p:spPr>
          <a:xfrm>
            <a:off x="5407731" y="3854544"/>
            <a:ext cx="3545769" cy="2052814"/>
          </a:xfrm>
          <a:prstGeom prst="rect">
            <a:avLst/>
          </a:prstGeom>
          <a:ln>
            <a:solidFill>
              <a:schemeClr val="accent1"/>
            </a:solidFill>
          </a:ln>
        </p:spPr>
      </p:pic>
      <p:sp>
        <p:nvSpPr>
          <p:cNvPr id="14" name="TextBox 13">
            <a:extLst>
              <a:ext uri="{FF2B5EF4-FFF2-40B4-BE49-F238E27FC236}">
                <a16:creationId xmlns:a16="http://schemas.microsoft.com/office/drawing/2014/main" id="{7C494817-FB45-0A43-9BD4-8A3E6ACFF4B8}"/>
              </a:ext>
            </a:extLst>
          </p:cNvPr>
          <p:cNvSpPr txBox="1"/>
          <p:nvPr/>
        </p:nvSpPr>
        <p:spPr>
          <a:xfrm>
            <a:off x="-1497204" y="271305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0451944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Network Devices: Network Interface Controller (NIC)</a:t>
            </a:r>
          </a:p>
        </p:txBody>
      </p:sp>
      <p:sp>
        <p:nvSpPr>
          <p:cNvPr id="6" name="TextBox 5">
            <a:extLst>
              <a:ext uri="{FF2B5EF4-FFF2-40B4-BE49-F238E27FC236}">
                <a16:creationId xmlns:a16="http://schemas.microsoft.com/office/drawing/2014/main" id="{072A717D-C9AB-3D4E-8995-1DFBCB5735A6}"/>
              </a:ext>
            </a:extLst>
          </p:cNvPr>
          <p:cNvSpPr txBox="1"/>
          <p:nvPr/>
        </p:nvSpPr>
        <p:spPr>
          <a:xfrm>
            <a:off x="304801" y="838200"/>
            <a:ext cx="4752859" cy="5509200"/>
          </a:xfrm>
          <a:prstGeom prst="rect">
            <a:avLst/>
          </a:prstGeom>
          <a:noFill/>
        </p:spPr>
        <p:txBody>
          <a:bodyPr wrap="square" rtlCol="0">
            <a:spAutoFit/>
          </a:bodyPr>
          <a:lstStyle/>
          <a:p>
            <a:r>
              <a:rPr lang="en-US" sz="2200" b="1" u="sng" dirty="0"/>
              <a:t>Definition:</a:t>
            </a:r>
          </a:p>
          <a:p>
            <a:r>
              <a:rPr lang="en-US" sz="2200" dirty="0"/>
              <a:t>Network Interface Controllers (NICs) describe computer hardware that connects a computer to a computer network. These devices allow computers to connect via the standard physical and data layers associated with Ethernet and Wi-Fi.</a:t>
            </a:r>
          </a:p>
          <a:p>
            <a:endParaRPr lang="en-US" sz="2200" b="1" dirty="0"/>
          </a:p>
          <a:p>
            <a:r>
              <a:rPr lang="en-US" sz="2200" b="1" u="sng" dirty="0"/>
              <a:t>Commentary:</a:t>
            </a:r>
          </a:p>
          <a:p>
            <a:r>
              <a:rPr lang="en-US" sz="2200" dirty="0"/>
              <a:t>Every NIC is assigned a MAC address, printed on the device. This gives it a truly unique address.</a:t>
            </a:r>
          </a:p>
          <a:p>
            <a:endParaRPr lang="en-US" sz="2200" i="1" dirty="0"/>
          </a:p>
          <a:p>
            <a:r>
              <a:rPr lang="en-US" sz="2200" i="1" dirty="0">
                <a:solidFill>
                  <a:srgbClr val="FF0000"/>
                </a:solidFill>
              </a:rPr>
              <a:t>We’ll talk more about MAC and IP addresses later today.</a:t>
            </a:r>
          </a:p>
        </p:txBody>
      </p:sp>
      <p:sp>
        <p:nvSpPr>
          <p:cNvPr id="8" name="TextBox 7">
            <a:extLst>
              <a:ext uri="{FF2B5EF4-FFF2-40B4-BE49-F238E27FC236}">
                <a16:creationId xmlns:a16="http://schemas.microsoft.com/office/drawing/2014/main" id="{270068DA-DDC0-FA40-B1B9-A412E312EFF6}"/>
              </a:ext>
            </a:extLst>
          </p:cNvPr>
          <p:cNvSpPr txBox="1"/>
          <p:nvPr/>
        </p:nvSpPr>
        <p:spPr>
          <a:xfrm>
            <a:off x="5298960" y="850232"/>
            <a:ext cx="3478463" cy="400110"/>
          </a:xfrm>
          <a:prstGeom prst="rect">
            <a:avLst/>
          </a:prstGeom>
          <a:noFill/>
        </p:spPr>
        <p:txBody>
          <a:bodyPr wrap="square" rtlCol="0">
            <a:spAutoFit/>
          </a:bodyPr>
          <a:lstStyle/>
          <a:p>
            <a:r>
              <a:rPr lang="en-US" sz="2000" b="1" dirty="0"/>
              <a:t>Physical Device</a:t>
            </a:r>
          </a:p>
        </p:txBody>
      </p:sp>
      <p:pic>
        <p:nvPicPr>
          <p:cNvPr id="3" name="Picture 2">
            <a:extLst>
              <a:ext uri="{FF2B5EF4-FFF2-40B4-BE49-F238E27FC236}">
                <a16:creationId xmlns:a16="http://schemas.microsoft.com/office/drawing/2014/main" id="{C84F8672-B143-9B49-86F6-E12C3386CE15}"/>
              </a:ext>
            </a:extLst>
          </p:cNvPr>
          <p:cNvPicPr>
            <a:picLocks noChangeAspect="1"/>
          </p:cNvPicPr>
          <p:nvPr/>
        </p:nvPicPr>
        <p:blipFill>
          <a:blip r:embed="rId3"/>
          <a:stretch>
            <a:fillRect/>
          </a:stretch>
        </p:blipFill>
        <p:spPr>
          <a:xfrm>
            <a:off x="5407731" y="1377881"/>
            <a:ext cx="2794000" cy="2070100"/>
          </a:xfrm>
          <a:prstGeom prst="rect">
            <a:avLst/>
          </a:prstGeom>
          <a:ln>
            <a:solidFill>
              <a:schemeClr val="accent1"/>
            </a:solidFill>
          </a:ln>
        </p:spPr>
      </p:pic>
    </p:spTree>
    <p:extLst>
      <p:ext uri="{BB962C8B-B14F-4D97-AF65-F5344CB8AC3E}">
        <p14:creationId xmlns:p14="http://schemas.microsoft.com/office/powerpoint/2010/main" val="3049655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Network Devices: </a:t>
            </a:r>
            <a:r>
              <a:rPr lang="en-US" dirty="0" err="1"/>
              <a:t>Wifi</a:t>
            </a:r>
            <a:r>
              <a:rPr lang="en-US" dirty="0"/>
              <a:t> Router</a:t>
            </a:r>
          </a:p>
        </p:txBody>
      </p:sp>
      <p:sp>
        <p:nvSpPr>
          <p:cNvPr id="6" name="TextBox 5">
            <a:extLst>
              <a:ext uri="{FF2B5EF4-FFF2-40B4-BE49-F238E27FC236}">
                <a16:creationId xmlns:a16="http://schemas.microsoft.com/office/drawing/2014/main" id="{68851AA9-570D-480E-8F54-40F432A5B480}"/>
              </a:ext>
            </a:extLst>
          </p:cNvPr>
          <p:cNvSpPr txBox="1"/>
          <p:nvPr/>
        </p:nvSpPr>
        <p:spPr>
          <a:xfrm>
            <a:off x="304801" y="1351508"/>
            <a:ext cx="4752859" cy="4154984"/>
          </a:xfrm>
          <a:prstGeom prst="rect">
            <a:avLst/>
          </a:prstGeom>
          <a:noFill/>
        </p:spPr>
        <p:txBody>
          <a:bodyPr wrap="square" rtlCol="0">
            <a:spAutoFit/>
          </a:bodyPr>
          <a:lstStyle/>
          <a:p>
            <a:r>
              <a:rPr lang="en-US" sz="2200" b="1" u="sng" dirty="0"/>
              <a:t>Definition:</a:t>
            </a:r>
          </a:p>
          <a:p>
            <a:r>
              <a:rPr lang="en-US" sz="2200" dirty="0"/>
              <a:t>A Wireless Access Point (WAP) is a network hardware device that allows a Wi-Fi device to connect to a wired network. The WAP connects to a router as a standalone device the way a typical wired device might.</a:t>
            </a:r>
          </a:p>
          <a:p>
            <a:endParaRPr lang="en-US" sz="2200" b="1" dirty="0"/>
          </a:p>
          <a:p>
            <a:r>
              <a:rPr lang="en-US" sz="2200" b="1" u="sng" dirty="0"/>
              <a:t>Commentary:</a:t>
            </a:r>
          </a:p>
          <a:p>
            <a:r>
              <a:rPr lang="en-US" sz="2200" dirty="0"/>
              <a:t>Increasingly WAPs are built into routers as in the case of all-in-one devices. </a:t>
            </a:r>
            <a:endParaRPr lang="en-US" sz="2200" i="1" dirty="0">
              <a:solidFill>
                <a:srgbClr val="FF0000"/>
              </a:solidFill>
            </a:endParaRPr>
          </a:p>
        </p:txBody>
      </p:sp>
      <p:pic>
        <p:nvPicPr>
          <p:cNvPr id="7" name="Picture 2" descr="Cisco Aironet Access Point 3500 Series - AIR-CAP3502I-A-K9">
            <a:extLst>
              <a:ext uri="{FF2B5EF4-FFF2-40B4-BE49-F238E27FC236}">
                <a16:creationId xmlns:a16="http://schemas.microsoft.com/office/drawing/2014/main" id="{1E877889-DA2F-4CB8-A7DE-789395465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8259" y="1201002"/>
            <a:ext cx="2601913" cy="208153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B900770-DD47-4B65-BF34-BB05F6A24152}"/>
              </a:ext>
            </a:extLst>
          </p:cNvPr>
          <p:cNvSpPr txBox="1"/>
          <p:nvPr/>
        </p:nvSpPr>
        <p:spPr>
          <a:xfrm>
            <a:off x="5290722" y="697638"/>
            <a:ext cx="3478463" cy="400110"/>
          </a:xfrm>
          <a:prstGeom prst="rect">
            <a:avLst/>
          </a:prstGeom>
          <a:noFill/>
        </p:spPr>
        <p:txBody>
          <a:bodyPr wrap="square" rtlCol="0">
            <a:spAutoFit/>
          </a:bodyPr>
          <a:lstStyle/>
          <a:p>
            <a:r>
              <a:rPr lang="en-US" sz="2000" b="1" dirty="0"/>
              <a:t>Physical Device</a:t>
            </a:r>
          </a:p>
        </p:txBody>
      </p:sp>
      <p:sp>
        <p:nvSpPr>
          <p:cNvPr id="9" name="TextBox 8">
            <a:extLst>
              <a:ext uri="{FF2B5EF4-FFF2-40B4-BE49-F238E27FC236}">
                <a16:creationId xmlns:a16="http://schemas.microsoft.com/office/drawing/2014/main" id="{BE750A16-27F1-4A5E-9C91-BF372D7154C9}"/>
              </a:ext>
            </a:extLst>
          </p:cNvPr>
          <p:cNvSpPr txBox="1"/>
          <p:nvPr/>
        </p:nvSpPr>
        <p:spPr>
          <a:xfrm>
            <a:off x="5298960" y="3513109"/>
            <a:ext cx="3478463" cy="400110"/>
          </a:xfrm>
          <a:prstGeom prst="rect">
            <a:avLst/>
          </a:prstGeom>
          <a:noFill/>
        </p:spPr>
        <p:txBody>
          <a:bodyPr wrap="square" rtlCol="0">
            <a:spAutoFit/>
          </a:bodyPr>
          <a:lstStyle/>
          <a:p>
            <a:r>
              <a:rPr lang="en-US" sz="2000" b="1" dirty="0"/>
              <a:t>Diagram Representations</a:t>
            </a:r>
          </a:p>
        </p:txBody>
      </p:sp>
      <p:pic>
        <p:nvPicPr>
          <p:cNvPr id="11" name="Picture 10">
            <a:extLst>
              <a:ext uri="{FF2B5EF4-FFF2-40B4-BE49-F238E27FC236}">
                <a16:creationId xmlns:a16="http://schemas.microsoft.com/office/drawing/2014/main" id="{90F65ED0-10F6-435B-AAF1-15D2D30A1DD2}"/>
              </a:ext>
            </a:extLst>
          </p:cNvPr>
          <p:cNvPicPr>
            <a:picLocks noChangeAspect="1"/>
          </p:cNvPicPr>
          <p:nvPr/>
        </p:nvPicPr>
        <p:blipFill>
          <a:blip r:embed="rId4"/>
          <a:stretch>
            <a:fillRect/>
          </a:stretch>
        </p:blipFill>
        <p:spPr>
          <a:xfrm>
            <a:off x="5368259" y="4123473"/>
            <a:ext cx="2752725" cy="1533525"/>
          </a:xfrm>
          <a:prstGeom prst="rect">
            <a:avLst/>
          </a:prstGeom>
          <a:ln>
            <a:solidFill>
              <a:schemeClr val="accent1"/>
            </a:solidFill>
          </a:ln>
        </p:spPr>
      </p:pic>
    </p:spTree>
    <p:extLst>
      <p:ext uri="{BB962C8B-B14F-4D97-AF65-F5344CB8AC3E}">
        <p14:creationId xmlns:p14="http://schemas.microsoft.com/office/powerpoint/2010/main" val="323086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Network Devices: Modem</a:t>
            </a:r>
          </a:p>
        </p:txBody>
      </p:sp>
      <p:sp>
        <p:nvSpPr>
          <p:cNvPr id="6" name="TextBox 5">
            <a:extLst>
              <a:ext uri="{FF2B5EF4-FFF2-40B4-BE49-F238E27FC236}">
                <a16:creationId xmlns:a16="http://schemas.microsoft.com/office/drawing/2014/main" id="{4C32FAC3-A3BC-4F25-BC3C-7A7AB4DBB6BA}"/>
              </a:ext>
            </a:extLst>
          </p:cNvPr>
          <p:cNvSpPr txBox="1"/>
          <p:nvPr/>
        </p:nvSpPr>
        <p:spPr>
          <a:xfrm>
            <a:off x="304801" y="816225"/>
            <a:ext cx="4752859" cy="5509200"/>
          </a:xfrm>
          <a:prstGeom prst="rect">
            <a:avLst/>
          </a:prstGeom>
          <a:noFill/>
        </p:spPr>
        <p:txBody>
          <a:bodyPr wrap="square" rtlCol="0">
            <a:spAutoFit/>
          </a:bodyPr>
          <a:lstStyle/>
          <a:p>
            <a:r>
              <a:rPr lang="en-US" sz="2200" b="1" u="sng" dirty="0"/>
              <a:t>Definition:</a:t>
            </a:r>
          </a:p>
          <a:p>
            <a:r>
              <a:rPr lang="en-US" sz="2200" dirty="0"/>
              <a:t>Modems  (</a:t>
            </a:r>
            <a:r>
              <a:rPr lang="en-US" sz="2200" b="1" dirty="0"/>
              <a:t>mo</a:t>
            </a:r>
            <a:r>
              <a:rPr lang="en-US" sz="2200" dirty="0"/>
              <a:t>dulator – </a:t>
            </a:r>
            <a:r>
              <a:rPr lang="en-US" sz="2200" b="1" dirty="0"/>
              <a:t>dem</a:t>
            </a:r>
            <a:r>
              <a:rPr lang="en-US" sz="2200" dirty="0"/>
              <a:t>odulator) are network devices that convert digital information for transmission and converts transmitted information into digital information. Modems can be used to convert data into light waves, electric signals, or radio signals.</a:t>
            </a:r>
          </a:p>
          <a:p>
            <a:endParaRPr lang="en-US" sz="2200" dirty="0"/>
          </a:p>
          <a:p>
            <a:r>
              <a:rPr lang="en-US" sz="2200" b="1" u="sng" dirty="0"/>
              <a:t>Commentary:</a:t>
            </a:r>
          </a:p>
          <a:p>
            <a:r>
              <a:rPr lang="en-US" sz="2200" dirty="0"/>
              <a:t>In essence, the hallmark role the modem plays is to convert data into a format that can be relayed across long distances over wires, electromagnetic waves, or light. </a:t>
            </a:r>
            <a:endParaRPr lang="en-US" sz="2200" i="1" dirty="0">
              <a:solidFill>
                <a:srgbClr val="FF0000"/>
              </a:solidFill>
            </a:endParaRPr>
          </a:p>
        </p:txBody>
      </p:sp>
      <p:sp>
        <p:nvSpPr>
          <p:cNvPr id="7" name="TextBox 6">
            <a:extLst>
              <a:ext uri="{FF2B5EF4-FFF2-40B4-BE49-F238E27FC236}">
                <a16:creationId xmlns:a16="http://schemas.microsoft.com/office/drawing/2014/main" id="{BF9202AB-B2AE-4A00-9C24-9BBD81E0D89B}"/>
              </a:ext>
            </a:extLst>
          </p:cNvPr>
          <p:cNvSpPr txBox="1"/>
          <p:nvPr/>
        </p:nvSpPr>
        <p:spPr>
          <a:xfrm>
            <a:off x="5290722" y="816225"/>
            <a:ext cx="3478463" cy="400110"/>
          </a:xfrm>
          <a:prstGeom prst="rect">
            <a:avLst/>
          </a:prstGeom>
          <a:noFill/>
        </p:spPr>
        <p:txBody>
          <a:bodyPr wrap="square" rtlCol="0">
            <a:spAutoFit/>
          </a:bodyPr>
          <a:lstStyle/>
          <a:p>
            <a:r>
              <a:rPr lang="en-US" sz="2000" b="1" dirty="0"/>
              <a:t>Physical Device</a:t>
            </a:r>
          </a:p>
        </p:txBody>
      </p:sp>
      <p:sp>
        <p:nvSpPr>
          <p:cNvPr id="8" name="TextBox 7">
            <a:extLst>
              <a:ext uri="{FF2B5EF4-FFF2-40B4-BE49-F238E27FC236}">
                <a16:creationId xmlns:a16="http://schemas.microsoft.com/office/drawing/2014/main" id="{E0FB16D2-9037-41FD-9229-E1061FDE7C79}"/>
              </a:ext>
            </a:extLst>
          </p:cNvPr>
          <p:cNvSpPr txBox="1"/>
          <p:nvPr/>
        </p:nvSpPr>
        <p:spPr>
          <a:xfrm>
            <a:off x="5298960" y="4169239"/>
            <a:ext cx="3478463" cy="400110"/>
          </a:xfrm>
          <a:prstGeom prst="rect">
            <a:avLst/>
          </a:prstGeom>
          <a:noFill/>
        </p:spPr>
        <p:txBody>
          <a:bodyPr wrap="square" rtlCol="0">
            <a:spAutoFit/>
          </a:bodyPr>
          <a:lstStyle/>
          <a:p>
            <a:r>
              <a:rPr lang="en-US" sz="2000" b="1" dirty="0"/>
              <a:t>Diagram Representations</a:t>
            </a:r>
          </a:p>
        </p:txBody>
      </p:sp>
      <p:pic>
        <p:nvPicPr>
          <p:cNvPr id="3074" name="Picture 2" descr="Motorola - 8 x 4 DOCSIS 3.0 Cable Modem - Gray - Front_Zoom">
            <a:extLst>
              <a:ext uri="{FF2B5EF4-FFF2-40B4-BE49-F238E27FC236}">
                <a16:creationId xmlns:a16="http://schemas.microsoft.com/office/drawing/2014/main" id="{38BB6E2B-6836-416D-93D0-77DB8E8B5D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1911" y="1330913"/>
            <a:ext cx="868087" cy="239472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BE98117-6B98-43C2-A6D9-2B4E060BC60E}"/>
              </a:ext>
            </a:extLst>
          </p:cNvPr>
          <p:cNvPicPr>
            <a:picLocks noChangeAspect="1"/>
          </p:cNvPicPr>
          <p:nvPr/>
        </p:nvPicPr>
        <p:blipFill>
          <a:blip r:embed="rId4"/>
          <a:stretch>
            <a:fillRect/>
          </a:stretch>
        </p:blipFill>
        <p:spPr>
          <a:xfrm>
            <a:off x="5319944" y="4731720"/>
            <a:ext cx="3185881" cy="1135680"/>
          </a:xfrm>
          <a:prstGeom prst="rect">
            <a:avLst/>
          </a:prstGeom>
          <a:ln>
            <a:solidFill>
              <a:schemeClr val="accent1"/>
            </a:solidFill>
          </a:ln>
        </p:spPr>
      </p:pic>
    </p:spTree>
    <p:extLst>
      <p:ext uri="{BB962C8B-B14F-4D97-AF65-F5344CB8AC3E}">
        <p14:creationId xmlns:p14="http://schemas.microsoft.com/office/powerpoint/2010/main" val="3867719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Network Devices: Wireless Router</a:t>
            </a:r>
          </a:p>
        </p:txBody>
      </p:sp>
      <p:sp>
        <p:nvSpPr>
          <p:cNvPr id="6" name="TextBox 5">
            <a:extLst>
              <a:ext uri="{FF2B5EF4-FFF2-40B4-BE49-F238E27FC236}">
                <a16:creationId xmlns:a16="http://schemas.microsoft.com/office/drawing/2014/main" id="{4E4E1AE3-D721-CC46-8F74-615491CE263E}"/>
              </a:ext>
            </a:extLst>
          </p:cNvPr>
          <p:cNvSpPr txBox="1"/>
          <p:nvPr/>
        </p:nvSpPr>
        <p:spPr>
          <a:xfrm>
            <a:off x="304801" y="1351508"/>
            <a:ext cx="4752859" cy="4154984"/>
          </a:xfrm>
          <a:prstGeom prst="rect">
            <a:avLst/>
          </a:prstGeom>
          <a:noFill/>
        </p:spPr>
        <p:txBody>
          <a:bodyPr wrap="square" rtlCol="0">
            <a:spAutoFit/>
          </a:bodyPr>
          <a:lstStyle/>
          <a:p>
            <a:r>
              <a:rPr lang="en-US" sz="2200" b="1" u="sng" dirty="0"/>
              <a:t>Definition:</a:t>
            </a:r>
          </a:p>
          <a:p>
            <a:r>
              <a:rPr lang="en-US" sz="2200" dirty="0"/>
              <a:t>Wireless routers are devices that combine the functionality of routers and wireless access point. Often these devices include the all-in-one capabilities of also incorporating Ethernet Switches and Modems. </a:t>
            </a:r>
          </a:p>
          <a:p>
            <a:endParaRPr lang="en-US" sz="2200" b="1" dirty="0"/>
          </a:p>
          <a:p>
            <a:r>
              <a:rPr lang="en-US" sz="2200" b="1" u="sng" dirty="0"/>
              <a:t>Commentary:</a:t>
            </a:r>
          </a:p>
          <a:p>
            <a:r>
              <a:rPr lang="en-US" sz="2200" dirty="0"/>
              <a:t>Increasingly WAPs are built into routers as in the case of all-in-one devices. </a:t>
            </a:r>
            <a:endParaRPr lang="en-US" sz="2200" i="1" dirty="0">
              <a:solidFill>
                <a:srgbClr val="FF0000"/>
              </a:solidFill>
            </a:endParaRPr>
          </a:p>
        </p:txBody>
      </p:sp>
      <p:sp>
        <p:nvSpPr>
          <p:cNvPr id="7" name="TextBox 6">
            <a:extLst>
              <a:ext uri="{FF2B5EF4-FFF2-40B4-BE49-F238E27FC236}">
                <a16:creationId xmlns:a16="http://schemas.microsoft.com/office/drawing/2014/main" id="{FC5D4A9F-329E-4210-ADA8-9D24B26F59C5}"/>
              </a:ext>
            </a:extLst>
          </p:cNvPr>
          <p:cNvSpPr txBox="1"/>
          <p:nvPr/>
        </p:nvSpPr>
        <p:spPr>
          <a:xfrm>
            <a:off x="5290722" y="697638"/>
            <a:ext cx="3478463" cy="400110"/>
          </a:xfrm>
          <a:prstGeom prst="rect">
            <a:avLst/>
          </a:prstGeom>
          <a:noFill/>
        </p:spPr>
        <p:txBody>
          <a:bodyPr wrap="square" rtlCol="0">
            <a:spAutoFit/>
          </a:bodyPr>
          <a:lstStyle/>
          <a:p>
            <a:r>
              <a:rPr lang="en-US" sz="2000" b="1" dirty="0"/>
              <a:t>Physical Device</a:t>
            </a:r>
          </a:p>
        </p:txBody>
      </p:sp>
      <p:sp>
        <p:nvSpPr>
          <p:cNvPr id="8" name="TextBox 7">
            <a:extLst>
              <a:ext uri="{FF2B5EF4-FFF2-40B4-BE49-F238E27FC236}">
                <a16:creationId xmlns:a16="http://schemas.microsoft.com/office/drawing/2014/main" id="{E41069D3-9F6F-415C-8CED-4E67D86031EC}"/>
              </a:ext>
            </a:extLst>
          </p:cNvPr>
          <p:cNvSpPr txBox="1"/>
          <p:nvPr/>
        </p:nvSpPr>
        <p:spPr>
          <a:xfrm>
            <a:off x="5298960" y="3725636"/>
            <a:ext cx="3478463" cy="400110"/>
          </a:xfrm>
          <a:prstGeom prst="rect">
            <a:avLst/>
          </a:prstGeom>
          <a:noFill/>
        </p:spPr>
        <p:txBody>
          <a:bodyPr wrap="square" rtlCol="0">
            <a:spAutoFit/>
          </a:bodyPr>
          <a:lstStyle/>
          <a:p>
            <a:r>
              <a:rPr lang="en-US" sz="2000" b="1" dirty="0"/>
              <a:t>Diagram Representations</a:t>
            </a:r>
          </a:p>
        </p:txBody>
      </p:sp>
      <p:pic>
        <p:nvPicPr>
          <p:cNvPr id="1028" name="Picture 4" descr="https://snpi.dell.com/snp/images2/300/en-us~A7265752/A7265752.jpg">
            <a:extLst>
              <a:ext uri="{FF2B5EF4-FFF2-40B4-BE49-F238E27FC236}">
                <a16:creationId xmlns:a16="http://schemas.microsoft.com/office/drawing/2014/main" id="{8670C013-7248-4FE3-B4A8-2A33DD2FE5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18" b="9282"/>
          <a:stretch/>
        </p:blipFill>
        <p:spPr bwMode="auto">
          <a:xfrm>
            <a:off x="5368259" y="1143000"/>
            <a:ext cx="2857500" cy="2286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AF05F54-8D13-4B2C-A03D-9207292B0317}"/>
              </a:ext>
            </a:extLst>
          </p:cNvPr>
          <p:cNvPicPr>
            <a:picLocks noChangeAspect="1"/>
          </p:cNvPicPr>
          <p:nvPr/>
        </p:nvPicPr>
        <p:blipFill>
          <a:blip r:embed="rId4"/>
          <a:stretch>
            <a:fillRect/>
          </a:stretch>
        </p:blipFill>
        <p:spPr>
          <a:xfrm>
            <a:off x="5290722" y="4204597"/>
            <a:ext cx="3166772" cy="1301895"/>
          </a:xfrm>
          <a:prstGeom prst="rect">
            <a:avLst/>
          </a:prstGeom>
          <a:ln>
            <a:solidFill>
              <a:schemeClr val="accent1"/>
            </a:solidFill>
          </a:ln>
        </p:spPr>
      </p:pic>
    </p:spTree>
    <p:extLst>
      <p:ext uri="{BB962C8B-B14F-4D97-AF65-F5344CB8AC3E}">
        <p14:creationId xmlns:p14="http://schemas.microsoft.com/office/powerpoint/2010/main" val="11725567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Network Devices: Servers</a:t>
            </a:r>
          </a:p>
        </p:txBody>
      </p:sp>
      <p:sp>
        <p:nvSpPr>
          <p:cNvPr id="6" name="TextBox 5">
            <a:extLst>
              <a:ext uri="{FF2B5EF4-FFF2-40B4-BE49-F238E27FC236}">
                <a16:creationId xmlns:a16="http://schemas.microsoft.com/office/drawing/2014/main" id="{BA50CCB3-BD7B-4673-A1F4-EC2A1EBA0BAB}"/>
              </a:ext>
            </a:extLst>
          </p:cNvPr>
          <p:cNvSpPr txBox="1"/>
          <p:nvPr/>
        </p:nvSpPr>
        <p:spPr>
          <a:xfrm>
            <a:off x="304801" y="838200"/>
            <a:ext cx="4752859" cy="5509200"/>
          </a:xfrm>
          <a:prstGeom prst="rect">
            <a:avLst/>
          </a:prstGeom>
          <a:noFill/>
        </p:spPr>
        <p:txBody>
          <a:bodyPr wrap="square" rtlCol="0">
            <a:spAutoFit/>
          </a:bodyPr>
          <a:lstStyle/>
          <a:p>
            <a:r>
              <a:rPr lang="en-US" sz="2200" b="1" u="sng" dirty="0"/>
              <a:t>Definition:</a:t>
            </a:r>
          </a:p>
          <a:p>
            <a:r>
              <a:rPr lang="en-US" sz="2200" dirty="0"/>
              <a:t>Servers are computer devices that provide functionality for other programs or devices. </a:t>
            </a:r>
          </a:p>
          <a:p>
            <a:endParaRPr lang="en-US" sz="2200" b="1" dirty="0"/>
          </a:p>
          <a:p>
            <a:r>
              <a:rPr lang="en-US" sz="2200" b="1" u="sng" dirty="0"/>
              <a:t>Commentary:</a:t>
            </a:r>
          </a:p>
          <a:p>
            <a:r>
              <a:rPr lang="en-US" sz="2200" dirty="0"/>
              <a:t>Servers aren’t truly network devices per-se. They are more akin to the personal computers that we tie into a network. Servers often house the data and business logic of a company. Networks provide a pathway for accessing this data.</a:t>
            </a:r>
          </a:p>
          <a:p>
            <a:endParaRPr lang="en-US" sz="2200" i="1" dirty="0">
              <a:solidFill>
                <a:srgbClr val="FF0000"/>
              </a:solidFill>
            </a:endParaRPr>
          </a:p>
          <a:p>
            <a:r>
              <a:rPr lang="en-US" sz="2200" i="1" dirty="0">
                <a:solidFill>
                  <a:srgbClr val="FF0000"/>
                </a:solidFill>
              </a:rPr>
              <a:t>We’ll spend more time talking about servers later in this course.</a:t>
            </a:r>
          </a:p>
        </p:txBody>
      </p:sp>
      <p:pic>
        <p:nvPicPr>
          <p:cNvPr id="5124" name="Picture 4" descr="Image result for servers">
            <a:extLst>
              <a:ext uri="{FF2B5EF4-FFF2-40B4-BE49-F238E27FC236}">
                <a16:creationId xmlns:a16="http://schemas.microsoft.com/office/drawing/2014/main" id="{1D1E920A-BE0C-4792-B75E-4B1B922508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952" b="16383"/>
          <a:stretch/>
        </p:blipFill>
        <p:spPr bwMode="auto">
          <a:xfrm>
            <a:off x="5479122" y="1447801"/>
            <a:ext cx="3563278" cy="16764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33A413C-5872-4897-BB05-E1570FC206F0}"/>
              </a:ext>
            </a:extLst>
          </p:cNvPr>
          <p:cNvSpPr txBox="1"/>
          <p:nvPr/>
        </p:nvSpPr>
        <p:spPr>
          <a:xfrm>
            <a:off x="5360736" y="1047691"/>
            <a:ext cx="3478463" cy="400110"/>
          </a:xfrm>
          <a:prstGeom prst="rect">
            <a:avLst/>
          </a:prstGeom>
          <a:noFill/>
        </p:spPr>
        <p:txBody>
          <a:bodyPr wrap="square" rtlCol="0">
            <a:spAutoFit/>
          </a:bodyPr>
          <a:lstStyle/>
          <a:p>
            <a:r>
              <a:rPr lang="en-US" sz="2000" b="1" dirty="0"/>
              <a:t>Physical Device</a:t>
            </a:r>
          </a:p>
        </p:txBody>
      </p:sp>
      <p:sp>
        <p:nvSpPr>
          <p:cNvPr id="11" name="TextBox 10">
            <a:extLst>
              <a:ext uri="{FF2B5EF4-FFF2-40B4-BE49-F238E27FC236}">
                <a16:creationId xmlns:a16="http://schemas.microsoft.com/office/drawing/2014/main" id="{EED818EE-0C39-450E-BB3A-46A6EAAFB485}"/>
              </a:ext>
            </a:extLst>
          </p:cNvPr>
          <p:cNvSpPr txBox="1"/>
          <p:nvPr/>
        </p:nvSpPr>
        <p:spPr>
          <a:xfrm>
            <a:off x="5441022" y="3554761"/>
            <a:ext cx="3478463" cy="400110"/>
          </a:xfrm>
          <a:prstGeom prst="rect">
            <a:avLst/>
          </a:prstGeom>
          <a:noFill/>
        </p:spPr>
        <p:txBody>
          <a:bodyPr wrap="square" rtlCol="0">
            <a:spAutoFit/>
          </a:bodyPr>
          <a:lstStyle/>
          <a:p>
            <a:r>
              <a:rPr lang="en-US" sz="2000" b="1" dirty="0"/>
              <a:t>Diagram Representations</a:t>
            </a:r>
          </a:p>
        </p:txBody>
      </p:sp>
      <p:pic>
        <p:nvPicPr>
          <p:cNvPr id="7" name="Picture 6">
            <a:extLst>
              <a:ext uri="{FF2B5EF4-FFF2-40B4-BE49-F238E27FC236}">
                <a16:creationId xmlns:a16="http://schemas.microsoft.com/office/drawing/2014/main" id="{96233095-FD8C-446D-88A7-E7744A156926}"/>
              </a:ext>
            </a:extLst>
          </p:cNvPr>
          <p:cNvPicPr>
            <a:picLocks noChangeAspect="1"/>
          </p:cNvPicPr>
          <p:nvPr/>
        </p:nvPicPr>
        <p:blipFill>
          <a:blip r:embed="rId4"/>
          <a:stretch>
            <a:fillRect/>
          </a:stretch>
        </p:blipFill>
        <p:spPr>
          <a:xfrm>
            <a:off x="5556916" y="4021485"/>
            <a:ext cx="3053683" cy="2205438"/>
          </a:xfrm>
          <a:prstGeom prst="rect">
            <a:avLst/>
          </a:prstGeom>
          <a:ln>
            <a:solidFill>
              <a:schemeClr val="accent1"/>
            </a:solidFill>
          </a:ln>
        </p:spPr>
      </p:pic>
    </p:spTree>
    <p:extLst>
      <p:ext uri="{BB962C8B-B14F-4D97-AF65-F5344CB8AC3E}">
        <p14:creationId xmlns:p14="http://schemas.microsoft.com/office/powerpoint/2010/main" val="3029211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A3FFC6-5042-544A-B70C-60CD132C4C8F}"/>
              </a:ext>
            </a:extLst>
          </p:cNvPr>
          <p:cNvSpPr>
            <a:spLocks noGrp="1"/>
          </p:cNvSpPr>
          <p:nvPr>
            <p:ph type="body" sz="quarter" idx="11"/>
          </p:nvPr>
        </p:nvSpPr>
        <p:spPr/>
        <p:txBody>
          <a:bodyPr/>
          <a:lstStyle/>
          <a:p>
            <a:r>
              <a:rPr lang="en-US" dirty="0"/>
              <a:t>Activity: What’s That Device? (10 Minutes)</a:t>
            </a:r>
          </a:p>
        </p:txBody>
      </p:sp>
      <p:sp>
        <p:nvSpPr>
          <p:cNvPr id="4" name="TextBox 3">
            <a:extLst>
              <a:ext uri="{FF2B5EF4-FFF2-40B4-BE49-F238E27FC236}">
                <a16:creationId xmlns:a16="http://schemas.microsoft.com/office/drawing/2014/main" id="{7E3754A5-19BF-4908-9709-D2D68C8FDA89}"/>
              </a:ext>
            </a:extLst>
          </p:cNvPr>
          <p:cNvSpPr txBox="1"/>
          <p:nvPr/>
        </p:nvSpPr>
        <p:spPr>
          <a:xfrm>
            <a:off x="304801" y="880633"/>
            <a:ext cx="8717960" cy="4770537"/>
          </a:xfrm>
          <a:prstGeom prst="rect">
            <a:avLst/>
          </a:prstGeom>
          <a:noFill/>
        </p:spPr>
        <p:txBody>
          <a:bodyPr wrap="square" rtlCol="0">
            <a:spAutoFit/>
          </a:bodyPr>
          <a:lstStyle/>
          <a:p>
            <a:r>
              <a:rPr lang="en-US" sz="1600" dirty="0"/>
              <a:t>Take a few moments to turn to the person next to you and answer each of the following questions:</a:t>
            </a:r>
          </a:p>
          <a:p>
            <a:pPr marL="457200" indent="-457200">
              <a:buFont typeface="Arial" panose="020B0604020202020204" pitchFamily="34" charset="0"/>
              <a:buChar char="•"/>
            </a:pPr>
            <a:endParaRPr lang="en-US" sz="1600" b="1" dirty="0"/>
          </a:p>
          <a:p>
            <a:pPr marL="457200" indent="-457200">
              <a:buFont typeface="+mj-lt"/>
              <a:buAutoNum type="arabicPeriod"/>
            </a:pPr>
            <a:r>
              <a:rPr lang="en-US" sz="1600" b="1" dirty="0"/>
              <a:t>Which device would I use to direct traffic across multiple local or wide area networks? </a:t>
            </a:r>
          </a:p>
          <a:p>
            <a:pPr marL="457200" indent="-457200">
              <a:buFont typeface="+mj-lt"/>
              <a:buAutoNum type="arabicPeriod"/>
            </a:pPr>
            <a:endParaRPr lang="en-US" sz="1600" b="1" dirty="0"/>
          </a:p>
          <a:p>
            <a:pPr marL="457200" indent="-457200">
              <a:buFont typeface="+mj-lt"/>
              <a:buAutoNum type="arabicPeriod"/>
            </a:pPr>
            <a:r>
              <a:rPr lang="en-US" sz="1600" b="1" dirty="0"/>
              <a:t>Which device would I use to control traffic among multiple wired devices on a single network?</a:t>
            </a:r>
          </a:p>
          <a:p>
            <a:pPr marL="457200" indent="-457200">
              <a:buFont typeface="+mj-lt"/>
              <a:buAutoNum type="arabicPeriod"/>
            </a:pPr>
            <a:endParaRPr lang="en-US" sz="1600" b="1" dirty="0"/>
          </a:p>
          <a:p>
            <a:pPr marL="457200" indent="-457200">
              <a:buFont typeface="+mj-lt"/>
              <a:buAutoNum type="arabicPeriod"/>
            </a:pPr>
            <a:r>
              <a:rPr lang="en-US" sz="1600" b="1" dirty="0"/>
              <a:t>What is the difference between a hub and a switch? What might be the security implications of this?</a:t>
            </a:r>
          </a:p>
          <a:p>
            <a:pPr marL="457200" indent="-457200">
              <a:buFont typeface="+mj-lt"/>
              <a:buAutoNum type="arabicPeriod"/>
            </a:pPr>
            <a:endParaRPr lang="en-US" sz="1600" b="1" dirty="0"/>
          </a:p>
          <a:p>
            <a:pPr marL="457200" indent="-457200">
              <a:buFont typeface="+mj-lt"/>
              <a:buAutoNum type="arabicPeriod"/>
            </a:pPr>
            <a:r>
              <a:rPr lang="en-US" sz="1600" b="1" dirty="0"/>
              <a:t>What is a network interface card for? What does it have to do with a MAC address?</a:t>
            </a:r>
          </a:p>
          <a:p>
            <a:pPr marL="457200" indent="-457200">
              <a:buFont typeface="+mj-lt"/>
              <a:buAutoNum type="arabicPeriod"/>
            </a:pPr>
            <a:endParaRPr lang="en-US" sz="1600" b="1" dirty="0"/>
          </a:p>
          <a:p>
            <a:pPr marL="457200" indent="-457200">
              <a:buFont typeface="+mj-lt"/>
              <a:buAutoNum type="arabicPeriod"/>
            </a:pPr>
            <a:r>
              <a:rPr lang="en-US" sz="1600" b="1" dirty="0"/>
              <a:t>What exactly is a modem? How is this different from a router?</a:t>
            </a:r>
          </a:p>
          <a:p>
            <a:pPr marL="457200" indent="-457200">
              <a:buFont typeface="+mj-lt"/>
              <a:buAutoNum type="arabicPeriod"/>
            </a:pPr>
            <a:endParaRPr lang="en-US" sz="1600" b="1" dirty="0"/>
          </a:p>
          <a:p>
            <a:pPr marL="457200" indent="-457200">
              <a:buFont typeface="+mj-lt"/>
              <a:buAutoNum type="arabicPeriod"/>
            </a:pPr>
            <a:r>
              <a:rPr lang="en-US" sz="1600" b="1" dirty="0"/>
              <a:t>What might be the advantages of using a single all-in-one device? </a:t>
            </a:r>
          </a:p>
          <a:p>
            <a:pPr marL="457200" indent="-457200">
              <a:buFont typeface="+mj-lt"/>
              <a:buAutoNum type="arabicPeriod"/>
            </a:pPr>
            <a:endParaRPr lang="en-US" sz="1600" b="1" dirty="0"/>
          </a:p>
          <a:p>
            <a:pPr marL="457200" indent="-457200">
              <a:buFont typeface="+mj-lt"/>
              <a:buAutoNum type="arabicPeriod"/>
            </a:pPr>
            <a:r>
              <a:rPr lang="en-US" sz="1600" b="1" dirty="0"/>
              <a:t>What might be the advantage of using separate devices for each function?</a:t>
            </a:r>
          </a:p>
        </p:txBody>
      </p:sp>
    </p:spTree>
    <p:extLst>
      <p:ext uri="{BB962C8B-B14F-4D97-AF65-F5344CB8AC3E}">
        <p14:creationId xmlns:p14="http://schemas.microsoft.com/office/powerpoint/2010/main" val="7746817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3F2F12-8787-489A-A064-00F84D170631}"/>
              </a:ext>
            </a:extLst>
          </p:cNvPr>
          <p:cNvSpPr txBox="1"/>
          <p:nvPr/>
        </p:nvSpPr>
        <p:spPr>
          <a:xfrm>
            <a:off x="304800" y="3124200"/>
            <a:ext cx="8534400" cy="615553"/>
          </a:xfrm>
          <a:prstGeom prst="rect">
            <a:avLst/>
          </a:prstGeom>
          <a:noFill/>
        </p:spPr>
        <p:txBody>
          <a:bodyPr wrap="square" rtlCol="0">
            <a:spAutoFit/>
          </a:bodyPr>
          <a:lstStyle/>
          <a:p>
            <a:pPr algn="ctr"/>
            <a:r>
              <a:rPr lang="en-US" sz="3400" dirty="0"/>
              <a:t>Let’s start using these devices!</a:t>
            </a:r>
          </a:p>
        </p:txBody>
      </p:sp>
    </p:spTree>
    <p:extLst>
      <p:ext uri="{BB962C8B-B14F-4D97-AF65-F5344CB8AC3E}">
        <p14:creationId xmlns:p14="http://schemas.microsoft.com/office/powerpoint/2010/main" val="7614768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p:txBody>
          <a:bodyPr>
            <a:normAutofit fontScale="90000"/>
          </a:bodyPr>
          <a:lstStyle/>
          <a:p>
            <a:r>
              <a:rPr lang="en-US" dirty="0"/>
              <a:t>Network Design Diagrams</a:t>
            </a:r>
          </a:p>
        </p:txBody>
      </p:sp>
    </p:spTree>
    <p:extLst>
      <p:ext uri="{BB962C8B-B14F-4D97-AF65-F5344CB8AC3E}">
        <p14:creationId xmlns:p14="http://schemas.microsoft.com/office/powerpoint/2010/main" val="26109415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Packet Tracer</a:t>
            </a:r>
          </a:p>
        </p:txBody>
      </p:sp>
      <p:sp>
        <p:nvSpPr>
          <p:cNvPr id="6" name="TextBox 5">
            <a:extLst>
              <a:ext uri="{FF2B5EF4-FFF2-40B4-BE49-F238E27FC236}">
                <a16:creationId xmlns:a16="http://schemas.microsoft.com/office/drawing/2014/main" id="{EC2E6759-1B8F-CF40-A863-DDA62535DD81}"/>
              </a:ext>
            </a:extLst>
          </p:cNvPr>
          <p:cNvSpPr txBox="1"/>
          <p:nvPr/>
        </p:nvSpPr>
        <p:spPr>
          <a:xfrm>
            <a:off x="412750" y="5486400"/>
            <a:ext cx="8318500" cy="707886"/>
          </a:xfrm>
          <a:prstGeom prst="rect">
            <a:avLst/>
          </a:prstGeom>
          <a:noFill/>
        </p:spPr>
        <p:txBody>
          <a:bodyPr wrap="square" rtlCol="0">
            <a:spAutoFit/>
          </a:bodyPr>
          <a:lstStyle/>
          <a:p>
            <a:pPr algn="ctr"/>
            <a:r>
              <a:rPr lang="en-US" sz="2000" dirty="0"/>
              <a:t>Next class we’ll be beginning our work with </a:t>
            </a:r>
            <a:r>
              <a:rPr lang="en-US" sz="2000" b="1" dirty="0"/>
              <a:t>Cisco Packet Tracer </a:t>
            </a:r>
            <a:r>
              <a:rPr lang="en-US" sz="2000" dirty="0"/>
              <a:t>– an advanced simulation tool for working with Networks...</a:t>
            </a:r>
          </a:p>
        </p:txBody>
      </p:sp>
      <p:pic>
        <p:nvPicPr>
          <p:cNvPr id="4098" name="Picture 2" descr="Image result for packet tracer">
            <a:extLst>
              <a:ext uri="{FF2B5EF4-FFF2-40B4-BE49-F238E27FC236}">
                <a16:creationId xmlns:a16="http://schemas.microsoft.com/office/drawing/2014/main" id="{4F97104E-A7CF-4635-B54D-16DF1A4326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881"/>
          <a:stretch/>
        </p:blipFill>
        <p:spPr bwMode="auto">
          <a:xfrm>
            <a:off x="0" y="762000"/>
            <a:ext cx="9144000" cy="4789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87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p:txBody>
          <a:bodyPr/>
          <a:lstStyle/>
          <a:p>
            <a:r>
              <a:rPr lang="en-US" dirty="0"/>
              <a:t>Today’s Goals</a:t>
            </a:r>
          </a:p>
        </p:txBody>
      </p:sp>
      <p:sp>
        <p:nvSpPr>
          <p:cNvPr id="6" name="TextBox 5">
            <a:extLst>
              <a:ext uri="{FF2B5EF4-FFF2-40B4-BE49-F238E27FC236}">
                <a16:creationId xmlns:a16="http://schemas.microsoft.com/office/drawing/2014/main" id="{4295E16A-DA1E-4A90-ABAE-920CC38E11FC}"/>
              </a:ext>
            </a:extLst>
          </p:cNvPr>
          <p:cNvSpPr txBox="1"/>
          <p:nvPr/>
        </p:nvSpPr>
        <p:spPr>
          <a:xfrm>
            <a:off x="457200" y="838200"/>
            <a:ext cx="8534400" cy="5170646"/>
          </a:xfrm>
          <a:prstGeom prst="rect">
            <a:avLst/>
          </a:prstGeom>
          <a:noFill/>
          <a:ln w="6350">
            <a:solidFill>
              <a:schemeClr val="tx1"/>
            </a:solidFill>
            <a:prstDash val="dash"/>
          </a:ln>
        </p:spPr>
        <p:txBody>
          <a:bodyPr wrap="square" rtlCol="0">
            <a:spAutoFit/>
          </a:bodyPr>
          <a:lstStyle/>
          <a:p>
            <a:r>
              <a:rPr lang="en-US" sz="2200" b="1" dirty="0"/>
              <a:t>By the end of class, you will be able to:</a:t>
            </a:r>
          </a:p>
          <a:p>
            <a:pPr marL="457200" indent="-457200">
              <a:buFont typeface="Wingdings" panose="05000000000000000000" pitchFamily="2" charset="2"/>
              <a:buChar char="q"/>
            </a:pPr>
            <a:endParaRPr lang="en-US" sz="2200" dirty="0"/>
          </a:p>
          <a:p>
            <a:pPr marL="457200" indent="-457200">
              <a:buFont typeface="Wingdings" panose="05000000000000000000" pitchFamily="2" charset="2"/>
              <a:buChar char="q"/>
            </a:pPr>
            <a:r>
              <a:rPr lang="en-US" sz="2200" dirty="0"/>
              <a:t>Define a Computer Network in layman terms.</a:t>
            </a:r>
          </a:p>
          <a:p>
            <a:pPr marL="457200" indent="-457200">
              <a:buFont typeface="Wingdings" panose="05000000000000000000" pitchFamily="2" charset="2"/>
              <a:buChar char="q"/>
            </a:pPr>
            <a:endParaRPr lang="en-US" sz="2200" dirty="0"/>
          </a:p>
          <a:p>
            <a:pPr marL="457200" indent="-457200">
              <a:buFont typeface="Wingdings" panose="05000000000000000000" pitchFamily="2" charset="2"/>
              <a:buChar char="q"/>
            </a:pPr>
            <a:r>
              <a:rPr lang="en-US" sz="2200" dirty="0"/>
              <a:t>Articulate the rationale behind the development of Computer Networks. </a:t>
            </a:r>
          </a:p>
          <a:p>
            <a:pPr marL="457200" indent="-457200">
              <a:buFont typeface="Wingdings" panose="05000000000000000000" pitchFamily="2" charset="2"/>
              <a:buChar char="q"/>
            </a:pPr>
            <a:endParaRPr lang="en-US" sz="2200" dirty="0"/>
          </a:p>
          <a:p>
            <a:pPr marL="457200" indent="-457200">
              <a:buFont typeface="Wingdings" panose="05000000000000000000" pitchFamily="2" charset="2"/>
              <a:buChar char="q"/>
            </a:pPr>
            <a:r>
              <a:rPr lang="en-US" sz="2200" dirty="0"/>
              <a:t>Distinguish the most common network devices based on their use case.</a:t>
            </a:r>
          </a:p>
          <a:p>
            <a:pPr marL="457200" indent="-457200">
              <a:buFont typeface="Wingdings" panose="05000000000000000000" pitchFamily="2" charset="2"/>
              <a:buChar char="q"/>
            </a:pPr>
            <a:endParaRPr lang="en-US" sz="2200" dirty="0"/>
          </a:p>
          <a:p>
            <a:pPr marL="457200" indent="-457200">
              <a:buFont typeface="Wingdings" panose="05000000000000000000" pitchFamily="2" charset="2"/>
              <a:buChar char="q"/>
            </a:pPr>
            <a:r>
              <a:rPr lang="en-US" sz="2200" dirty="0"/>
              <a:t>Explain the concept of Routing and Packet Forwarding in your own words.</a:t>
            </a:r>
          </a:p>
          <a:p>
            <a:pPr marL="457200" indent="-457200">
              <a:buFont typeface="Wingdings" panose="05000000000000000000" pitchFamily="2" charset="2"/>
              <a:buChar char="q"/>
            </a:pPr>
            <a:endParaRPr lang="en-US" sz="2200" dirty="0"/>
          </a:p>
          <a:p>
            <a:pPr marL="457200" indent="-457200">
              <a:buFont typeface="Wingdings" panose="05000000000000000000" pitchFamily="2" charset="2"/>
              <a:buChar char="q"/>
            </a:pPr>
            <a:r>
              <a:rPr lang="en-US" sz="2200" dirty="0"/>
              <a:t>Design a few simple Network schematics using simple network diagramming tools.</a:t>
            </a:r>
          </a:p>
        </p:txBody>
      </p:sp>
    </p:spTree>
    <p:extLst>
      <p:ext uri="{BB962C8B-B14F-4D97-AF65-F5344CB8AC3E}">
        <p14:creationId xmlns:p14="http://schemas.microsoft.com/office/powerpoint/2010/main" val="1472253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Packet Tracer</a:t>
            </a:r>
          </a:p>
        </p:txBody>
      </p:sp>
      <p:sp>
        <p:nvSpPr>
          <p:cNvPr id="6" name="TextBox 5">
            <a:extLst>
              <a:ext uri="{FF2B5EF4-FFF2-40B4-BE49-F238E27FC236}">
                <a16:creationId xmlns:a16="http://schemas.microsoft.com/office/drawing/2014/main" id="{EC2E6759-1B8F-CF40-A863-DDA62535DD81}"/>
              </a:ext>
            </a:extLst>
          </p:cNvPr>
          <p:cNvSpPr txBox="1"/>
          <p:nvPr/>
        </p:nvSpPr>
        <p:spPr>
          <a:xfrm>
            <a:off x="6184900" y="2133600"/>
            <a:ext cx="2819400" cy="2862322"/>
          </a:xfrm>
          <a:prstGeom prst="rect">
            <a:avLst/>
          </a:prstGeom>
          <a:noFill/>
        </p:spPr>
        <p:txBody>
          <a:bodyPr wrap="square" rtlCol="0">
            <a:spAutoFit/>
          </a:bodyPr>
          <a:lstStyle/>
          <a:p>
            <a:pPr algn="ctr"/>
            <a:r>
              <a:rPr lang="en-US" sz="2000" dirty="0"/>
              <a:t>…But this class to ease into the concept we’ll be working with </a:t>
            </a:r>
            <a:r>
              <a:rPr lang="en-US" sz="2000" b="1" dirty="0" err="1"/>
              <a:t>Gliffy</a:t>
            </a:r>
            <a:r>
              <a:rPr lang="en-US" sz="2000" b="1" dirty="0"/>
              <a:t>, </a:t>
            </a:r>
            <a:r>
              <a:rPr lang="en-US" sz="2000" dirty="0"/>
              <a:t>an online diagramming software that provides an easy to use interface for creating network diagrams. </a:t>
            </a:r>
          </a:p>
        </p:txBody>
      </p:sp>
      <p:pic>
        <p:nvPicPr>
          <p:cNvPr id="3" name="Picture 2">
            <a:extLst>
              <a:ext uri="{FF2B5EF4-FFF2-40B4-BE49-F238E27FC236}">
                <a16:creationId xmlns:a16="http://schemas.microsoft.com/office/drawing/2014/main" id="{055511B8-2BBF-4001-AA4B-429248298A74}"/>
              </a:ext>
            </a:extLst>
          </p:cNvPr>
          <p:cNvPicPr>
            <a:picLocks noChangeAspect="1"/>
          </p:cNvPicPr>
          <p:nvPr/>
        </p:nvPicPr>
        <p:blipFill rotWithShape="1">
          <a:blip r:embed="rId3"/>
          <a:srcRect r="19565"/>
          <a:stretch/>
        </p:blipFill>
        <p:spPr>
          <a:xfrm>
            <a:off x="285750" y="838200"/>
            <a:ext cx="5638800" cy="5025568"/>
          </a:xfrm>
          <a:prstGeom prst="rect">
            <a:avLst/>
          </a:prstGeom>
        </p:spPr>
      </p:pic>
    </p:spTree>
    <p:extLst>
      <p:ext uri="{BB962C8B-B14F-4D97-AF65-F5344CB8AC3E}">
        <p14:creationId xmlns:p14="http://schemas.microsoft.com/office/powerpoint/2010/main" val="697674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A3FFC6-5042-544A-B70C-60CD132C4C8F}"/>
              </a:ext>
            </a:extLst>
          </p:cNvPr>
          <p:cNvSpPr>
            <a:spLocks noGrp="1"/>
          </p:cNvSpPr>
          <p:nvPr>
            <p:ph type="body" sz="quarter" idx="11"/>
          </p:nvPr>
        </p:nvSpPr>
        <p:spPr>
          <a:xfrm>
            <a:off x="2819400" y="80936"/>
            <a:ext cx="6124729" cy="411480"/>
          </a:xfrm>
        </p:spPr>
        <p:txBody>
          <a:bodyPr/>
          <a:lstStyle/>
          <a:p>
            <a:r>
              <a:rPr lang="en-US" dirty="0"/>
              <a:t>Activity: </a:t>
            </a:r>
            <a:r>
              <a:rPr lang="en-US" dirty="0" err="1"/>
              <a:t>Gliffy</a:t>
            </a:r>
            <a:r>
              <a:rPr lang="en-US" dirty="0"/>
              <a:t> Registration + Exploration (10 Minutes)</a:t>
            </a:r>
          </a:p>
        </p:txBody>
      </p:sp>
      <p:sp>
        <p:nvSpPr>
          <p:cNvPr id="5" name="TextBox 4">
            <a:extLst>
              <a:ext uri="{FF2B5EF4-FFF2-40B4-BE49-F238E27FC236}">
                <a16:creationId xmlns:a16="http://schemas.microsoft.com/office/drawing/2014/main" id="{89531E48-4D80-4941-8D9C-5777AB82C024}"/>
              </a:ext>
            </a:extLst>
          </p:cNvPr>
          <p:cNvSpPr txBox="1"/>
          <p:nvPr/>
        </p:nvSpPr>
        <p:spPr>
          <a:xfrm>
            <a:off x="304801" y="1043731"/>
            <a:ext cx="8717960" cy="4770537"/>
          </a:xfrm>
          <a:prstGeom prst="rect">
            <a:avLst/>
          </a:prstGeom>
          <a:noFill/>
        </p:spPr>
        <p:txBody>
          <a:bodyPr wrap="square" rtlCol="0">
            <a:spAutoFit/>
          </a:bodyPr>
          <a:lstStyle/>
          <a:p>
            <a:r>
              <a:rPr lang="en-US" sz="1600" dirty="0"/>
              <a:t>Take a few moments to complete each of the below tasks:</a:t>
            </a:r>
          </a:p>
          <a:p>
            <a:endParaRPr lang="en-US" sz="1600" b="1" dirty="0"/>
          </a:p>
          <a:p>
            <a:pPr marL="457200" indent="-457200">
              <a:buFont typeface="+mj-lt"/>
              <a:buAutoNum type="arabicPeriod"/>
            </a:pPr>
            <a:r>
              <a:rPr lang="en-US" sz="1600" b="1" dirty="0"/>
              <a:t>Create a free account on the </a:t>
            </a:r>
            <a:r>
              <a:rPr lang="en-US" sz="1600" b="1" dirty="0" err="1"/>
              <a:t>Gliffy</a:t>
            </a:r>
            <a:r>
              <a:rPr lang="en-US" sz="1600" b="1" dirty="0"/>
              <a:t> website (</a:t>
            </a:r>
            <a:r>
              <a:rPr lang="en-US" sz="1600" b="1" dirty="0">
                <a:hlinkClick r:id="rId2"/>
              </a:rPr>
              <a:t>http://gliffy.com</a:t>
            </a:r>
            <a:r>
              <a:rPr lang="en-US" sz="1600" dirty="0"/>
              <a:t>).</a:t>
            </a:r>
          </a:p>
          <a:p>
            <a:pPr marL="457200" indent="-457200">
              <a:buFont typeface="+mj-lt"/>
              <a:buAutoNum type="arabicPeriod"/>
            </a:pPr>
            <a:endParaRPr lang="en-US" sz="1600" b="1" dirty="0"/>
          </a:p>
          <a:p>
            <a:pPr marL="457200" indent="-457200">
              <a:buFont typeface="+mj-lt"/>
              <a:buAutoNum type="arabicPeriod"/>
            </a:pPr>
            <a:r>
              <a:rPr lang="en-US" sz="1600" b="1" dirty="0"/>
              <a:t>Login to your account and then figure out how to enable “Network Shapes”.</a:t>
            </a:r>
          </a:p>
          <a:p>
            <a:pPr marL="457200" indent="-457200">
              <a:buFont typeface="+mj-lt"/>
              <a:buAutoNum type="arabicPeriod"/>
            </a:pPr>
            <a:endParaRPr lang="en-US" sz="1600" b="1" dirty="0"/>
          </a:p>
          <a:p>
            <a:pPr marL="457200" indent="-457200">
              <a:buFont typeface="+mj-lt"/>
              <a:buAutoNum type="arabicPeriod"/>
            </a:pPr>
            <a:r>
              <a:rPr lang="en-US" sz="1600" b="1" dirty="0"/>
              <a:t>Then, place each of the Network elements listed below somewhere on your page.</a:t>
            </a:r>
          </a:p>
          <a:p>
            <a:pPr marL="914400" lvl="1" indent="-457200">
              <a:buFont typeface="+mj-lt"/>
              <a:buAutoNum type="arabicPeriod"/>
            </a:pPr>
            <a:endParaRPr lang="en-US" sz="1600" b="1" dirty="0"/>
          </a:p>
          <a:p>
            <a:pPr marL="914400" lvl="1" indent="-457200">
              <a:buFont typeface="Arial" panose="020B0604020202020204" pitchFamily="34" charset="0"/>
              <a:buChar char="•"/>
            </a:pPr>
            <a:r>
              <a:rPr lang="en-US" sz="1600" dirty="0"/>
              <a:t>Router</a:t>
            </a:r>
          </a:p>
          <a:p>
            <a:pPr marL="914400" lvl="1" indent="-457200">
              <a:buFont typeface="Arial" panose="020B0604020202020204" pitchFamily="34" charset="0"/>
              <a:buChar char="•"/>
            </a:pPr>
            <a:r>
              <a:rPr lang="en-US" sz="1600" dirty="0"/>
              <a:t>Switch</a:t>
            </a:r>
          </a:p>
          <a:p>
            <a:pPr marL="914400" lvl="1" indent="-457200">
              <a:buFont typeface="Arial" panose="020B0604020202020204" pitchFamily="34" charset="0"/>
              <a:buChar char="•"/>
            </a:pPr>
            <a:r>
              <a:rPr lang="en-US" sz="1600" dirty="0"/>
              <a:t>Hub</a:t>
            </a:r>
          </a:p>
          <a:p>
            <a:pPr marL="914400" lvl="1" indent="-457200">
              <a:buFont typeface="Arial" panose="020B0604020202020204" pitchFamily="34" charset="0"/>
              <a:buChar char="•"/>
            </a:pPr>
            <a:r>
              <a:rPr lang="en-US" sz="1600" dirty="0"/>
              <a:t>Server</a:t>
            </a:r>
          </a:p>
          <a:p>
            <a:pPr marL="914400" lvl="1" indent="-457200">
              <a:buFont typeface="Arial" panose="020B0604020202020204" pitchFamily="34" charset="0"/>
              <a:buChar char="•"/>
            </a:pPr>
            <a:r>
              <a:rPr lang="en-US" sz="1600" dirty="0"/>
              <a:t>Web Server</a:t>
            </a:r>
          </a:p>
          <a:p>
            <a:pPr marL="914400" lvl="1" indent="-457200">
              <a:buFont typeface="Arial" panose="020B0604020202020204" pitchFamily="34" charset="0"/>
              <a:buChar char="•"/>
            </a:pPr>
            <a:r>
              <a:rPr lang="en-US" sz="1600" dirty="0"/>
              <a:t>Database</a:t>
            </a:r>
          </a:p>
          <a:p>
            <a:pPr marL="457200" indent="-457200">
              <a:buFont typeface="+mj-lt"/>
              <a:buAutoNum type="arabicPeriod"/>
            </a:pPr>
            <a:endParaRPr lang="en-US" sz="1600" b="1" dirty="0"/>
          </a:p>
          <a:p>
            <a:pPr marL="457200" indent="-457200">
              <a:buFont typeface="+mj-lt"/>
              <a:buAutoNum type="arabicPeriod"/>
            </a:pPr>
            <a:r>
              <a:rPr lang="en-US" sz="1600" b="1" dirty="0"/>
              <a:t>Next, apply a label to each of these elements with their name below. </a:t>
            </a:r>
          </a:p>
          <a:p>
            <a:pPr marL="457200" indent="-457200">
              <a:buFont typeface="+mj-lt"/>
              <a:buAutoNum type="arabicPeriod"/>
            </a:pPr>
            <a:endParaRPr lang="en-US" sz="1600" b="1" dirty="0"/>
          </a:p>
          <a:p>
            <a:pPr marL="457200" indent="-457200">
              <a:buFont typeface="+mj-lt"/>
              <a:buAutoNum type="arabicPeriod"/>
            </a:pPr>
            <a:r>
              <a:rPr lang="en-US" sz="1600" b="1" dirty="0"/>
              <a:t>Finally, create a very simple diagram in which two workstations are connected to a switch that is connected to a router which is connected to the internet.</a:t>
            </a:r>
          </a:p>
        </p:txBody>
      </p:sp>
      <p:sp>
        <p:nvSpPr>
          <p:cNvPr id="6" name="Rectangle 5">
            <a:extLst>
              <a:ext uri="{FF2B5EF4-FFF2-40B4-BE49-F238E27FC236}">
                <a16:creationId xmlns:a16="http://schemas.microsoft.com/office/drawing/2014/main" id="{FCEA053B-53A5-4558-92CE-2817B5AFD812}"/>
              </a:ext>
            </a:extLst>
          </p:cNvPr>
          <p:cNvSpPr/>
          <p:nvPr/>
        </p:nvSpPr>
        <p:spPr>
          <a:xfrm>
            <a:off x="2377781" y="2982498"/>
            <a:ext cx="4572000" cy="1569660"/>
          </a:xfrm>
          <a:prstGeom prst="rect">
            <a:avLst/>
          </a:prstGeom>
        </p:spPr>
        <p:txBody>
          <a:bodyPr>
            <a:spAutoFit/>
          </a:bodyPr>
          <a:lstStyle/>
          <a:p>
            <a:pPr marL="914400" lvl="1" indent="-457200">
              <a:buFont typeface="Arial" panose="020B0604020202020204" pitchFamily="34" charset="0"/>
              <a:buChar char="•"/>
            </a:pPr>
            <a:r>
              <a:rPr lang="en-US" sz="1600"/>
              <a:t>Workstation</a:t>
            </a:r>
          </a:p>
          <a:p>
            <a:pPr marL="914400" lvl="1" indent="-457200">
              <a:buFont typeface="Arial" panose="020B0604020202020204" pitchFamily="34" charset="0"/>
              <a:buChar char="•"/>
            </a:pPr>
            <a:r>
              <a:rPr lang="en-US" sz="1600"/>
              <a:t>Laptop</a:t>
            </a:r>
          </a:p>
          <a:p>
            <a:pPr marL="914400" lvl="1" indent="-457200">
              <a:buFont typeface="Arial" panose="020B0604020202020204" pitchFamily="34" charset="0"/>
              <a:buChar char="•"/>
            </a:pPr>
            <a:r>
              <a:rPr lang="en-US" sz="1600"/>
              <a:t>Cloud (Internet)</a:t>
            </a:r>
          </a:p>
          <a:p>
            <a:pPr marL="914400" lvl="1" indent="-457200">
              <a:buFont typeface="Arial" panose="020B0604020202020204" pitchFamily="34" charset="0"/>
              <a:buChar char="•"/>
            </a:pPr>
            <a:r>
              <a:rPr lang="en-US" sz="1600"/>
              <a:t>Firewall</a:t>
            </a:r>
          </a:p>
          <a:p>
            <a:pPr marL="914400" lvl="1" indent="-457200">
              <a:buFont typeface="Arial" panose="020B0604020202020204" pitchFamily="34" charset="0"/>
              <a:buChar char="•"/>
            </a:pPr>
            <a:r>
              <a:rPr lang="en-US" sz="1600"/>
              <a:t>Database</a:t>
            </a:r>
          </a:p>
          <a:p>
            <a:pPr marL="914400" lvl="1" indent="-457200">
              <a:buFont typeface="Arial" panose="020B0604020202020204" pitchFamily="34" charset="0"/>
              <a:buChar char="•"/>
            </a:pPr>
            <a:r>
              <a:rPr lang="en-US" sz="1600"/>
              <a:t>Modem</a:t>
            </a:r>
            <a:endParaRPr lang="en-US" sz="1600" dirty="0"/>
          </a:p>
        </p:txBody>
      </p:sp>
      <p:sp>
        <p:nvSpPr>
          <p:cNvPr id="7" name="Rectangle 6">
            <a:extLst>
              <a:ext uri="{FF2B5EF4-FFF2-40B4-BE49-F238E27FC236}">
                <a16:creationId xmlns:a16="http://schemas.microsoft.com/office/drawing/2014/main" id="{5AE83D33-9043-4606-B8C0-F782E7147BF0}"/>
              </a:ext>
            </a:extLst>
          </p:cNvPr>
          <p:cNvSpPr/>
          <p:nvPr/>
        </p:nvSpPr>
        <p:spPr>
          <a:xfrm>
            <a:off x="4800600" y="2982498"/>
            <a:ext cx="2635658" cy="584775"/>
          </a:xfrm>
          <a:prstGeom prst="rect">
            <a:avLst/>
          </a:prstGeom>
        </p:spPr>
        <p:txBody>
          <a:bodyPr wrap="none">
            <a:spAutoFit/>
          </a:bodyPr>
          <a:lstStyle/>
          <a:p>
            <a:pPr marL="914400" lvl="1" indent="-457200">
              <a:buFont typeface="Arial" panose="020B0604020202020204" pitchFamily="34" charset="0"/>
              <a:buChar char="•"/>
            </a:pPr>
            <a:r>
              <a:rPr lang="en-US" sz="1600" dirty="0"/>
              <a:t>Wireless Modem</a:t>
            </a:r>
          </a:p>
          <a:p>
            <a:pPr marL="914400" lvl="1" indent="-457200">
              <a:buFont typeface="Arial" panose="020B0604020202020204" pitchFamily="34" charset="0"/>
              <a:buChar char="•"/>
            </a:pPr>
            <a:r>
              <a:rPr lang="en-US" sz="1600" dirty="0"/>
              <a:t>Load Balancer</a:t>
            </a:r>
          </a:p>
        </p:txBody>
      </p:sp>
    </p:spTree>
    <p:extLst>
      <p:ext uri="{BB962C8B-B14F-4D97-AF65-F5344CB8AC3E}">
        <p14:creationId xmlns:p14="http://schemas.microsoft.com/office/powerpoint/2010/main" val="40487899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err="1"/>
              <a:t>Gliffy</a:t>
            </a:r>
            <a:r>
              <a:rPr lang="en-US" dirty="0"/>
              <a:t> Exploration</a:t>
            </a:r>
          </a:p>
        </p:txBody>
      </p:sp>
      <p:pic>
        <p:nvPicPr>
          <p:cNvPr id="7" name="Picture 6">
            <a:extLst>
              <a:ext uri="{FF2B5EF4-FFF2-40B4-BE49-F238E27FC236}">
                <a16:creationId xmlns:a16="http://schemas.microsoft.com/office/drawing/2014/main" id="{E702DCC3-07CD-4388-9798-540ED1CE4506}"/>
              </a:ext>
            </a:extLst>
          </p:cNvPr>
          <p:cNvPicPr>
            <a:picLocks noChangeAspect="1"/>
          </p:cNvPicPr>
          <p:nvPr/>
        </p:nvPicPr>
        <p:blipFill>
          <a:blip r:embed="rId3"/>
          <a:stretch>
            <a:fillRect/>
          </a:stretch>
        </p:blipFill>
        <p:spPr>
          <a:xfrm>
            <a:off x="304800" y="812702"/>
            <a:ext cx="3209925" cy="4914900"/>
          </a:xfrm>
          <a:prstGeom prst="rect">
            <a:avLst/>
          </a:prstGeom>
          <a:ln>
            <a:solidFill>
              <a:schemeClr val="accent1"/>
            </a:solidFill>
          </a:ln>
        </p:spPr>
      </p:pic>
      <p:sp>
        <p:nvSpPr>
          <p:cNvPr id="8" name="TextBox 7">
            <a:extLst>
              <a:ext uri="{FF2B5EF4-FFF2-40B4-BE49-F238E27FC236}">
                <a16:creationId xmlns:a16="http://schemas.microsoft.com/office/drawing/2014/main" id="{C2BB5B29-30F7-4F99-9BDA-E393FA09F969}"/>
              </a:ext>
            </a:extLst>
          </p:cNvPr>
          <p:cNvSpPr txBox="1"/>
          <p:nvPr/>
        </p:nvSpPr>
        <p:spPr>
          <a:xfrm>
            <a:off x="170530" y="5886450"/>
            <a:ext cx="3478463" cy="400110"/>
          </a:xfrm>
          <a:prstGeom prst="rect">
            <a:avLst/>
          </a:prstGeom>
          <a:noFill/>
        </p:spPr>
        <p:txBody>
          <a:bodyPr wrap="square" rtlCol="0">
            <a:spAutoFit/>
          </a:bodyPr>
          <a:lstStyle/>
          <a:p>
            <a:pPr algn="ctr"/>
            <a:r>
              <a:rPr lang="en-US" sz="2000" b="1" dirty="0"/>
              <a:t>Network Elements</a:t>
            </a:r>
          </a:p>
        </p:txBody>
      </p:sp>
      <p:pic>
        <p:nvPicPr>
          <p:cNvPr id="9" name="Picture 8">
            <a:extLst>
              <a:ext uri="{FF2B5EF4-FFF2-40B4-BE49-F238E27FC236}">
                <a16:creationId xmlns:a16="http://schemas.microsoft.com/office/drawing/2014/main" id="{15E427D9-A80B-4E62-B25B-35EE75DFF558}"/>
              </a:ext>
            </a:extLst>
          </p:cNvPr>
          <p:cNvPicPr>
            <a:picLocks noChangeAspect="1"/>
          </p:cNvPicPr>
          <p:nvPr/>
        </p:nvPicPr>
        <p:blipFill>
          <a:blip r:embed="rId4"/>
          <a:stretch>
            <a:fillRect/>
          </a:stretch>
        </p:blipFill>
        <p:spPr>
          <a:xfrm>
            <a:off x="3830888" y="812702"/>
            <a:ext cx="5146735" cy="4914900"/>
          </a:xfrm>
          <a:prstGeom prst="rect">
            <a:avLst/>
          </a:prstGeom>
          <a:ln>
            <a:solidFill>
              <a:schemeClr val="accent1"/>
            </a:solidFill>
          </a:ln>
        </p:spPr>
      </p:pic>
      <p:sp>
        <p:nvSpPr>
          <p:cNvPr id="10" name="TextBox 9">
            <a:extLst>
              <a:ext uri="{FF2B5EF4-FFF2-40B4-BE49-F238E27FC236}">
                <a16:creationId xmlns:a16="http://schemas.microsoft.com/office/drawing/2014/main" id="{26B59C9C-42E8-430A-90FD-5EC13EDDDDEC}"/>
              </a:ext>
            </a:extLst>
          </p:cNvPr>
          <p:cNvSpPr txBox="1"/>
          <p:nvPr/>
        </p:nvSpPr>
        <p:spPr>
          <a:xfrm>
            <a:off x="4800600" y="5886450"/>
            <a:ext cx="3478463" cy="400110"/>
          </a:xfrm>
          <a:prstGeom prst="rect">
            <a:avLst/>
          </a:prstGeom>
          <a:noFill/>
        </p:spPr>
        <p:txBody>
          <a:bodyPr wrap="square" rtlCol="0">
            <a:spAutoFit/>
          </a:bodyPr>
          <a:lstStyle/>
          <a:p>
            <a:pPr algn="ctr"/>
            <a:r>
              <a:rPr lang="en-US" sz="2000" b="1" dirty="0"/>
              <a:t>Simple Network Diagram</a:t>
            </a:r>
          </a:p>
        </p:txBody>
      </p:sp>
    </p:spTree>
    <p:extLst>
      <p:ext uri="{BB962C8B-B14F-4D97-AF65-F5344CB8AC3E}">
        <p14:creationId xmlns:p14="http://schemas.microsoft.com/office/powerpoint/2010/main" val="16801203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p:txBody>
          <a:bodyPr>
            <a:normAutofit/>
          </a:bodyPr>
          <a:lstStyle/>
          <a:p>
            <a:r>
              <a:rPr lang="en-US" dirty="0"/>
              <a:t>Network Design 101</a:t>
            </a:r>
          </a:p>
        </p:txBody>
      </p:sp>
    </p:spTree>
    <p:extLst>
      <p:ext uri="{BB962C8B-B14F-4D97-AF65-F5344CB8AC3E}">
        <p14:creationId xmlns:p14="http://schemas.microsoft.com/office/powerpoint/2010/main" val="21490298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Network Diagramming Basics</a:t>
            </a:r>
          </a:p>
        </p:txBody>
      </p:sp>
      <p:sp>
        <p:nvSpPr>
          <p:cNvPr id="10" name="TextBox 9">
            <a:extLst>
              <a:ext uri="{FF2B5EF4-FFF2-40B4-BE49-F238E27FC236}">
                <a16:creationId xmlns:a16="http://schemas.microsoft.com/office/drawing/2014/main" id="{F03D01F6-78DC-4573-A62B-5FF82BDF498F}"/>
              </a:ext>
            </a:extLst>
          </p:cNvPr>
          <p:cNvSpPr txBox="1"/>
          <p:nvPr/>
        </p:nvSpPr>
        <p:spPr>
          <a:xfrm>
            <a:off x="304800" y="5486400"/>
            <a:ext cx="8534400" cy="769441"/>
          </a:xfrm>
          <a:prstGeom prst="rect">
            <a:avLst/>
          </a:prstGeom>
          <a:noFill/>
        </p:spPr>
        <p:txBody>
          <a:bodyPr wrap="square" rtlCol="0">
            <a:spAutoFit/>
          </a:bodyPr>
          <a:lstStyle/>
          <a:p>
            <a:pPr algn="ctr"/>
            <a:r>
              <a:rPr lang="en-US" sz="2200" dirty="0"/>
              <a:t>It’s easy to get intimidated by all the diagrammatic elements. </a:t>
            </a:r>
          </a:p>
          <a:p>
            <a:pPr algn="ctr"/>
            <a:r>
              <a:rPr lang="en-US" sz="2200" b="1" dirty="0"/>
              <a:t>But here are a few guiding principles to get started.</a:t>
            </a:r>
          </a:p>
        </p:txBody>
      </p:sp>
      <p:pic>
        <p:nvPicPr>
          <p:cNvPr id="7172" name="Picture 4" descr="Image result for complex network diagram">
            <a:extLst>
              <a:ext uri="{FF2B5EF4-FFF2-40B4-BE49-F238E27FC236}">
                <a16:creationId xmlns:a16="http://schemas.microsoft.com/office/drawing/2014/main" id="{DE18B437-F4B8-4C59-BFAD-6B1D863FC2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900" y="778946"/>
            <a:ext cx="6680200" cy="4707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639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Network Diagramming Basics</a:t>
            </a:r>
          </a:p>
        </p:txBody>
      </p:sp>
      <p:sp>
        <p:nvSpPr>
          <p:cNvPr id="10" name="TextBox 9">
            <a:extLst>
              <a:ext uri="{FF2B5EF4-FFF2-40B4-BE49-F238E27FC236}">
                <a16:creationId xmlns:a16="http://schemas.microsoft.com/office/drawing/2014/main" id="{F03D01F6-78DC-4573-A62B-5FF82BDF498F}"/>
              </a:ext>
            </a:extLst>
          </p:cNvPr>
          <p:cNvSpPr txBox="1"/>
          <p:nvPr/>
        </p:nvSpPr>
        <p:spPr>
          <a:xfrm>
            <a:off x="304800" y="5257800"/>
            <a:ext cx="8534400" cy="892552"/>
          </a:xfrm>
          <a:prstGeom prst="rect">
            <a:avLst/>
          </a:prstGeom>
          <a:noFill/>
        </p:spPr>
        <p:txBody>
          <a:bodyPr wrap="square" rtlCol="0">
            <a:spAutoFit/>
          </a:bodyPr>
          <a:lstStyle/>
          <a:p>
            <a:pPr algn="ctr"/>
            <a:r>
              <a:rPr lang="en-US" sz="2600" b="1" dirty="0"/>
              <a:t>Switches </a:t>
            </a:r>
            <a:r>
              <a:rPr lang="en-US" sz="2600" dirty="0"/>
              <a:t>are used to connect multiple computers into a single network. These will then feed into Routers.</a:t>
            </a:r>
          </a:p>
        </p:txBody>
      </p:sp>
      <p:pic>
        <p:nvPicPr>
          <p:cNvPr id="3" name="Picture 2">
            <a:extLst>
              <a:ext uri="{FF2B5EF4-FFF2-40B4-BE49-F238E27FC236}">
                <a16:creationId xmlns:a16="http://schemas.microsoft.com/office/drawing/2014/main" id="{0A9C2F53-920F-4B85-9CB8-8C0CC63F7ACF}"/>
              </a:ext>
            </a:extLst>
          </p:cNvPr>
          <p:cNvPicPr>
            <a:picLocks noChangeAspect="1"/>
          </p:cNvPicPr>
          <p:nvPr/>
        </p:nvPicPr>
        <p:blipFill>
          <a:blip r:embed="rId3"/>
          <a:stretch>
            <a:fillRect/>
          </a:stretch>
        </p:blipFill>
        <p:spPr>
          <a:xfrm>
            <a:off x="928687" y="850802"/>
            <a:ext cx="7286625" cy="4286250"/>
          </a:xfrm>
          <a:prstGeom prst="rect">
            <a:avLst/>
          </a:prstGeom>
        </p:spPr>
      </p:pic>
      <p:sp>
        <p:nvSpPr>
          <p:cNvPr id="4" name="TextBox 3">
            <a:extLst>
              <a:ext uri="{FF2B5EF4-FFF2-40B4-BE49-F238E27FC236}">
                <a16:creationId xmlns:a16="http://schemas.microsoft.com/office/drawing/2014/main" id="{51ED597E-C1C5-4A21-8B7F-6AC532C88CCA}"/>
              </a:ext>
            </a:extLst>
          </p:cNvPr>
          <p:cNvSpPr txBox="1"/>
          <p:nvPr/>
        </p:nvSpPr>
        <p:spPr>
          <a:xfrm>
            <a:off x="5105400" y="2430404"/>
            <a:ext cx="928459" cy="369332"/>
          </a:xfrm>
          <a:prstGeom prst="rect">
            <a:avLst/>
          </a:prstGeom>
          <a:noFill/>
        </p:spPr>
        <p:txBody>
          <a:bodyPr wrap="none" rtlCol="0">
            <a:spAutoFit/>
          </a:bodyPr>
          <a:lstStyle/>
          <a:p>
            <a:r>
              <a:rPr lang="en-US" b="1" dirty="0">
                <a:solidFill>
                  <a:srgbClr val="FF0000"/>
                </a:solidFill>
              </a:rPr>
              <a:t>Switch</a:t>
            </a:r>
          </a:p>
        </p:txBody>
      </p:sp>
    </p:spTree>
    <p:extLst>
      <p:ext uri="{BB962C8B-B14F-4D97-AF65-F5344CB8AC3E}">
        <p14:creationId xmlns:p14="http://schemas.microsoft.com/office/powerpoint/2010/main" val="5717732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Network Diagramming Basics</a:t>
            </a:r>
          </a:p>
        </p:txBody>
      </p:sp>
      <p:sp>
        <p:nvSpPr>
          <p:cNvPr id="4" name="TextBox 3">
            <a:extLst>
              <a:ext uri="{FF2B5EF4-FFF2-40B4-BE49-F238E27FC236}">
                <a16:creationId xmlns:a16="http://schemas.microsoft.com/office/drawing/2014/main" id="{DF8F3273-31BC-4398-A192-B26EFFA79561}"/>
              </a:ext>
            </a:extLst>
          </p:cNvPr>
          <p:cNvSpPr txBox="1"/>
          <p:nvPr/>
        </p:nvSpPr>
        <p:spPr>
          <a:xfrm>
            <a:off x="304800" y="5410200"/>
            <a:ext cx="8534400" cy="892552"/>
          </a:xfrm>
          <a:prstGeom prst="rect">
            <a:avLst/>
          </a:prstGeom>
          <a:noFill/>
        </p:spPr>
        <p:txBody>
          <a:bodyPr wrap="square" rtlCol="0">
            <a:spAutoFit/>
          </a:bodyPr>
          <a:lstStyle/>
          <a:p>
            <a:pPr algn="ctr"/>
            <a:r>
              <a:rPr lang="en-US" sz="2600" b="1" dirty="0"/>
              <a:t>Routers </a:t>
            </a:r>
            <a:r>
              <a:rPr lang="en-US" sz="2600" dirty="0"/>
              <a:t>can connect directly to Servers, Switches, Firewalls, or the Internet. (Ignore modems for diagrams)</a:t>
            </a:r>
          </a:p>
        </p:txBody>
      </p:sp>
      <p:pic>
        <p:nvPicPr>
          <p:cNvPr id="3" name="Picture 2">
            <a:extLst>
              <a:ext uri="{FF2B5EF4-FFF2-40B4-BE49-F238E27FC236}">
                <a16:creationId xmlns:a16="http://schemas.microsoft.com/office/drawing/2014/main" id="{A9FFBB21-C340-46BB-ABC2-11CEB1924CBC}"/>
              </a:ext>
            </a:extLst>
          </p:cNvPr>
          <p:cNvPicPr>
            <a:picLocks noChangeAspect="1"/>
          </p:cNvPicPr>
          <p:nvPr/>
        </p:nvPicPr>
        <p:blipFill>
          <a:blip r:embed="rId3"/>
          <a:stretch>
            <a:fillRect/>
          </a:stretch>
        </p:blipFill>
        <p:spPr>
          <a:xfrm>
            <a:off x="563562" y="1143000"/>
            <a:ext cx="8220075" cy="4152900"/>
          </a:xfrm>
          <a:prstGeom prst="rect">
            <a:avLst/>
          </a:prstGeom>
        </p:spPr>
      </p:pic>
      <p:sp>
        <p:nvSpPr>
          <p:cNvPr id="6" name="TextBox 5">
            <a:extLst>
              <a:ext uri="{FF2B5EF4-FFF2-40B4-BE49-F238E27FC236}">
                <a16:creationId xmlns:a16="http://schemas.microsoft.com/office/drawing/2014/main" id="{F58A8F9D-C3C8-4650-AC5E-001857991767}"/>
              </a:ext>
            </a:extLst>
          </p:cNvPr>
          <p:cNvSpPr txBox="1"/>
          <p:nvPr/>
        </p:nvSpPr>
        <p:spPr>
          <a:xfrm>
            <a:off x="4953000" y="1981200"/>
            <a:ext cx="928459" cy="369332"/>
          </a:xfrm>
          <a:prstGeom prst="rect">
            <a:avLst/>
          </a:prstGeom>
          <a:noFill/>
        </p:spPr>
        <p:txBody>
          <a:bodyPr wrap="none" rtlCol="0">
            <a:spAutoFit/>
          </a:bodyPr>
          <a:lstStyle/>
          <a:p>
            <a:r>
              <a:rPr lang="en-US" b="1" dirty="0">
                <a:solidFill>
                  <a:srgbClr val="FF0000"/>
                </a:solidFill>
              </a:rPr>
              <a:t>Router</a:t>
            </a:r>
          </a:p>
        </p:txBody>
      </p:sp>
    </p:spTree>
    <p:extLst>
      <p:ext uri="{BB962C8B-B14F-4D97-AF65-F5344CB8AC3E}">
        <p14:creationId xmlns:p14="http://schemas.microsoft.com/office/powerpoint/2010/main" val="9080855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Network Diagramming Basics</a:t>
            </a:r>
          </a:p>
        </p:txBody>
      </p:sp>
      <p:sp>
        <p:nvSpPr>
          <p:cNvPr id="4" name="TextBox 3">
            <a:extLst>
              <a:ext uri="{FF2B5EF4-FFF2-40B4-BE49-F238E27FC236}">
                <a16:creationId xmlns:a16="http://schemas.microsoft.com/office/drawing/2014/main" id="{DF8F3273-31BC-4398-A192-B26EFFA79561}"/>
              </a:ext>
            </a:extLst>
          </p:cNvPr>
          <p:cNvSpPr txBox="1"/>
          <p:nvPr/>
        </p:nvSpPr>
        <p:spPr>
          <a:xfrm>
            <a:off x="304800" y="5410200"/>
            <a:ext cx="8534400" cy="892552"/>
          </a:xfrm>
          <a:prstGeom prst="rect">
            <a:avLst/>
          </a:prstGeom>
          <a:noFill/>
        </p:spPr>
        <p:txBody>
          <a:bodyPr wrap="square" rtlCol="0">
            <a:spAutoFit/>
          </a:bodyPr>
          <a:lstStyle/>
          <a:p>
            <a:pPr algn="ctr"/>
            <a:r>
              <a:rPr lang="en-US" sz="2600" b="1" dirty="0"/>
              <a:t>Wireless Routers </a:t>
            </a:r>
            <a:r>
              <a:rPr lang="en-US" sz="2600" dirty="0"/>
              <a:t>should be used to connect multiple wireless devices (smartphones, laptops, etc.)</a:t>
            </a:r>
          </a:p>
        </p:txBody>
      </p:sp>
      <p:pic>
        <p:nvPicPr>
          <p:cNvPr id="3" name="Picture 2">
            <a:extLst>
              <a:ext uri="{FF2B5EF4-FFF2-40B4-BE49-F238E27FC236}">
                <a16:creationId xmlns:a16="http://schemas.microsoft.com/office/drawing/2014/main" id="{F42028F8-A02B-4872-A7D2-C2C8DED21569}"/>
              </a:ext>
            </a:extLst>
          </p:cNvPr>
          <p:cNvPicPr>
            <a:picLocks noChangeAspect="1"/>
          </p:cNvPicPr>
          <p:nvPr/>
        </p:nvPicPr>
        <p:blipFill>
          <a:blip r:embed="rId3"/>
          <a:stretch>
            <a:fillRect/>
          </a:stretch>
        </p:blipFill>
        <p:spPr>
          <a:xfrm>
            <a:off x="990600" y="990600"/>
            <a:ext cx="7391400" cy="4236758"/>
          </a:xfrm>
          <a:prstGeom prst="rect">
            <a:avLst/>
          </a:prstGeom>
        </p:spPr>
      </p:pic>
      <p:sp>
        <p:nvSpPr>
          <p:cNvPr id="5" name="TextBox 4">
            <a:extLst>
              <a:ext uri="{FF2B5EF4-FFF2-40B4-BE49-F238E27FC236}">
                <a16:creationId xmlns:a16="http://schemas.microsoft.com/office/drawing/2014/main" id="{CB483E29-C840-4D7D-9B1B-EC04AB98D85C}"/>
              </a:ext>
            </a:extLst>
          </p:cNvPr>
          <p:cNvSpPr txBox="1"/>
          <p:nvPr/>
        </p:nvSpPr>
        <p:spPr>
          <a:xfrm>
            <a:off x="3794607" y="990600"/>
            <a:ext cx="1554785" cy="369332"/>
          </a:xfrm>
          <a:prstGeom prst="rect">
            <a:avLst/>
          </a:prstGeom>
          <a:noFill/>
        </p:spPr>
        <p:txBody>
          <a:bodyPr wrap="none" rtlCol="0">
            <a:spAutoFit/>
          </a:bodyPr>
          <a:lstStyle/>
          <a:p>
            <a:r>
              <a:rPr lang="en-US" b="1" dirty="0">
                <a:solidFill>
                  <a:srgbClr val="FF0000"/>
                </a:solidFill>
              </a:rPr>
              <a:t>Wi-Fi Router</a:t>
            </a:r>
          </a:p>
        </p:txBody>
      </p:sp>
    </p:spTree>
    <p:extLst>
      <p:ext uri="{BB962C8B-B14F-4D97-AF65-F5344CB8AC3E}">
        <p14:creationId xmlns:p14="http://schemas.microsoft.com/office/powerpoint/2010/main" val="9599737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Network Diagramming Basics</a:t>
            </a:r>
          </a:p>
        </p:txBody>
      </p:sp>
      <p:sp>
        <p:nvSpPr>
          <p:cNvPr id="4" name="TextBox 3">
            <a:extLst>
              <a:ext uri="{FF2B5EF4-FFF2-40B4-BE49-F238E27FC236}">
                <a16:creationId xmlns:a16="http://schemas.microsoft.com/office/drawing/2014/main" id="{DF8F3273-31BC-4398-A192-B26EFFA79561}"/>
              </a:ext>
            </a:extLst>
          </p:cNvPr>
          <p:cNvSpPr txBox="1"/>
          <p:nvPr/>
        </p:nvSpPr>
        <p:spPr>
          <a:xfrm>
            <a:off x="6248400" y="2326838"/>
            <a:ext cx="2794000" cy="1692771"/>
          </a:xfrm>
          <a:prstGeom prst="rect">
            <a:avLst/>
          </a:prstGeom>
          <a:noFill/>
        </p:spPr>
        <p:txBody>
          <a:bodyPr wrap="square" rtlCol="0">
            <a:spAutoFit/>
          </a:bodyPr>
          <a:lstStyle/>
          <a:p>
            <a:r>
              <a:rPr lang="en-US" sz="2600" b="1" dirty="0"/>
              <a:t>Firewalls </a:t>
            </a:r>
            <a:r>
              <a:rPr lang="en-US" sz="2600" dirty="0"/>
              <a:t>should be used as a go-between Routers and the Internet. </a:t>
            </a:r>
          </a:p>
        </p:txBody>
      </p:sp>
      <p:pic>
        <p:nvPicPr>
          <p:cNvPr id="5" name="Picture 4">
            <a:extLst>
              <a:ext uri="{FF2B5EF4-FFF2-40B4-BE49-F238E27FC236}">
                <a16:creationId xmlns:a16="http://schemas.microsoft.com/office/drawing/2014/main" id="{49438051-7BF0-4A97-A379-8F85817C9D4A}"/>
              </a:ext>
            </a:extLst>
          </p:cNvPr>
          <p:cNvPicPr>
            <a:picLocks noChangeAspect="1"/>
          </p:cNvPicPr>
          <p:nvPr/>
        </p:nvPicPr>
        <p:blipFill>
          <a:blip r:embed="rId3"/>
          <a:stretch>
            <a:fillRect/>
          </a:stretch>
        </p:blipFill>
        <p:spPr>
          <a:xfrm>
            <a:off x="380999" y="838200"/>
            <a:ext cx="5638801" cy="5416582"/>
          </a:xfrm>
          <a:prstGeom prst="rect">
            <a:avLst/>
          </a:prstGeom>
        </p:spPr>
      </p:pic>
      <p:sp>
        <p:nvSpPr>
          <p:cNvPr id="6" name="TextBox 5">
            <a:extLst>
              <a:ext uri="{FF2B5EF4-FFF2-40B4-BE49-F238E27FC236}">
                <a16:creationId xmlns:a16="http://schemas.microsoft.com/office/drawing/2014/main" id="{5DE1D200-8EEC-42E1-AB86-1E2AB4841644}"/>
              </a:ext>
            </a:extLst>
          </p:cNvPr>
          <p:cNvSpPr txBox="1"/>
          <p:nvPr/>
        </p:nvSpPr>
        <p:spPr>
          <a:xfrm>
            <a:off x="1828800" y="2743200"/>
            <a:ext cx="1043876" cy="369332"/>
          </a:xfrm>
          <a:prstGeom prst="rect">
            <a:avLst/>
          </a:prstGeom>
          <a:noFill/>
        </p:spPr>
        <p:txBody>
          <a:bodyPr wrap="none" rtlCol="0">
            <a:spAutoFit/>
          </a:bodyPr>
          <a:lstStyle/>
          <a:p>
            <a:r>
              <a:rPr lang="en-US" b="1" dirty="0">
                <a:solidFill>
                  <a:srgbClr val="FF0000"/>
                </a:solidFill>
              </a:rPr>
              <a:t>Firewall</a:t>
            </a:r>
          </a:p>
        </p:txBody>
      </p:sp>
    </p:spTree>
    <p:extLst>
      <p:ext uri="{BB962C8B-B14F-4D97-AF65-F5344CB8AC3E}">
        <p14:creationId xmlns:p14="http://schemas.microsoft.com/office/powerpoint/2010/main" val="25604840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Network Diagramming Basics</a:t>
            </a:r>
          </a:p>
        </p:txBody>
      </p:sp>
      <p:sp>
        <p:nvSpPr>
          <p:cNvPr id="4" name="TextBox 3">
            <a:extLst>
              <a:ext uri="{FF2B5EF4-FFF2-40B4-BE49-F238E27FC236}">
                <a16:creationId xmlns:a16="http://schemas.microsoft.com/office/drawing/2014/main" id="{DF8F3273-31BC-4398-A192-B26EFFA79561}"/>
              </a:ext>
            </a:extLst>
          </p:cNvPr>
          <p:cNvSpPr txBox="1"/>
          <p:nvPr/>
        </p:nvSpPr>
        <p:spPr>
          <a:xfrm>
            <a:off x="304800" y="5334000"/>
            <a:ext cx="8534400" cy="892552"/>
          </a:xfrm>
          <a:prstGeom prst="rect">
            <a:avLst/>
          </a:prstGeom>
          <a:noFill/>
        </p:spPr>
        <p:txBody>
          <a:bodyPr wrap="square" rtlCol="0">
            <a:spAutoFit/>
          </a:bodyPr>
          <a:lstStyle/>
          <a:p>
            <a:pPr algn="ctr"/>
            <a:r>
              <a:rPr lang="en-US" sz="2600" dirty="0"/>
              <a:t>Use dotted lines to indicate a </a:t>
            </a:r>
            <a:r>
              <a:rPr lang="en-US" sz="2600" b="1" dirty="0"/>
              <a:t>wireless</a:t>
            </a:r>
            <a:r>
              <a:rPr lang="en-US" sz="2600" dirty="0"/>
              <a:t> connection.</a:t>
            </a:r>
          </a:p>
          <a:p>
            <a:pPr algn="ctr"/>
            <a:r>
              <a:rPr lang="en-US" sz="2600" dirty="0"/>
              <a:t>Use solid lines to indicate a </a:t>
            </a:r>
            <a:r>
              <a:rPr lang="en-US" sz="2600" b="1" dirty="0"/>
              <a:t>wired</a:t>
            </a:r>
            <a:r>
              <a:rPr lang="en-US" sz="2600" dirty="0"/>
              <a:t> connection. </a:t>
            </a:r>
          </a:p>
        </p:txBody>
      </p:sp>
      <p:pic>
        <p:nvPicPr>
          <p:cNvPr id="3" name="Picture 2">
            <a:extLst>
              <a:ext uri="{FF2B5EF4-FFF2-40B4-BE49-F238E27FC236}">
                <a16:creationId xmlns:a16="http://schemas.microsoft.com/office/drawing/2014/main" id="{1F3025CF-4795-498D-9C3B-5C377C8DCB6A}"/>
              </a:ext>
            </a:extLst>
          </p:cNvPr>
          <p:cNvPicPr>
            <a:picLocks noChangeAspect="1"/>
          </p:cNvPicPr>
          <p:nvPr/>
        </p:nvPicPr>
        <p:blipFill>
          <a:blip r:embed="rId3"/>
          <a:stretch>
            <a:fillRect/>
          </a:stretch>
        </p:blipFill>
        <p:spPr>
          <a:xfrm>
            <a:off x="1600200" y="914400"/>
            <a:ext cx="5943600" cy="4338652"/>
          </a:xfrm>
          <a:prstGeom prst="rect">
            <a:avLst/>
          </a:prstGeom>
        </p:spPr>
      </p:pic>
      <p:sp>
        <p:nvSpPr>
          <p:cNvPr id="7" name="TextBox 6">
            <a:extLst>
              <a:ext uri="{FF2B5EF4-FFF2-40B4-BE49-F238E27FC236}">
                <a16:creationId xmlns:a16="http://schemas.microsoft.com/office/drawing/2014/main" id="{333AF5F6-4BE8-4843-9A7E-846ABFDCA2AC}"/>
              </a:ext>
            </a:extLst>
          </p:cNvPr>
          <p:cNvSpPr txBox="1"/>
          <p:nvPr/>
        </p:nvSpPr>
        <p:spPr>
          <a:xfrm>
            <a:off x="4107804" y="1547798"/>
            <a:ext cx="1131592" cy="369332"/>
          </a:xfrm>
          <a:prstGeom prst="rect">
            <a:avLst/>
          </a:prstGeom>
          <a:noFill/>
        </p:spPr>
        <p:txBody>
          <a:bodyPr wrap="none" rtlCol="0">
            <a:spAutoFit/>
          </a:bodyPr>
          <a:lstStyle/>
          <a:p>
            <a:r>
              <a:rPr lang="en-US" b="1" dirty="0">
                <a:solidFill>
                  <a:srgbClr val="FF0000"/>
                </a:solidFill>
              </a:rPr>
              <a:t>Wireless</a:t>
            </a:r>
          </a:p>
        </p:txBody>
      </p:sp>
      <p:sp>
        <p:nvSpPr>
          <p:cNvPr id="8" name="TextBox 7">
            <a:extLst>
              <a:ext uri="{FF2B5EF4-FFF2-40B4-BE49-F238E27FC236}">
                <a16:creationId xmlns:a16="http://schemas.microsoft.com/office/drawing/2014/main" id="{210F3840-1363-4153-BCC8-11F1AA8FF243}"/>
              </a:ext>
            </a:extLst>
          </p:cNvPr>
          <p:cNvSpPr txBox="1"/>
          <p:nvPr/>
        </p:nvSpPr>
        <p:spPr>
          <a:xfrm>
            <a:off x="4261692" y="3886200"/>
            <a:ext cx="823815" cy="369332"/>
          </a:xfrm>
          <a:prstGeom prst="rect">
            <a:avLst/>
          </a:prstGeom>
          <a:noFill/>
        </p:spPr>
        <p:txBody>
          <a:bodyPr wrap="none" rtlCol="0">
            <a:spAutoFit/>
          </a:bodyPr>
          <a:lstStyle/>
          <a:p>
            <a:r>
              <a:rPr lang="en-US" b="1" dirty="0">
                <a:solidFill>
                  <a:srgbClr val="FF0000"/>
                </a:solidFill>
              </a:rPr>
              <a:t>Wired</a:t>
            </a:r>
          </a:p>
        </p:txBody>
      </p:sp>
    </p:spTree>
    <p:extLst>
      <p:ext uri="{BB962C8B-B14F-4D97-AF65-F5344CB8AC3E}">
        <p14:creationId xmlns:p14="http://schemas.microsoft.com/office/powerpoint/2010/main" val="22258922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p:txBody>
          <a:bodyPr/>
          <a:lstStyle/>
          <a:p>
            <a:r>
              <a:rPr lang="en-US" dirty="0"/>
              <a:t>Basic Definitions</a:t>
            </a:r>
          </a:p>
        </p:txBody>
      </p:sp>
    </p:spTree>
    <p:extLst>
      <p:ext uri="{BB962C8B-B14F-4D97-AF65-F5344CB8AC3E}">
        <p14:creationId xmlns:p14="http://schemas.microsoft.com/office/powerpoint/2010/main" val="22513128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A3FFC6-5042-544A-B70C-60CD132C4C8F}"/>
              </a:ext>
            </a:extLst>
          </p:cNvPr>
          <p:cNvSpPr>
            <a:spLocks noGrp="1"/>
          </p:cNvSpPr>
          <p:nvPr>
            <p:ph type="body" sz="quarter" idx="11"/>
          </p:nvPr>
        </p:nvSpPr>
        <p:spPr>
          <a:xfrm>
            <a:off x="2819400" y="80936"/>
            <a:ext cx="6124729" cy="411480"/>
          </a:xfrm>
        </p:spPr>
        <p:txBody>
          <a:bodyPr/>
          <a:lstStyle/>
          <a:p>
            <a:r>
              <a:rPr lang="en-US" dirty="0"/>
              <a:t>Activity: My Home Network (10 Minutes)</a:t>
            </a:r>
          </a:p>
        </p:txBody>
      </p:sp>
      <p:sp>
        <p:nvSpPr>
          <p:cNvPr id="4" name="TextBox 3">
            <a:extLst>
              <a:ext uri="{FF2B5EF4-FFF2-40B4-BE49-F238E27FC236}">
                <a16:creationId xmlns:a16="http://schemas.microsoft.com/office/drawing/2014/main" id="{71CD0209-636B-4B1F-A8FD-BE5035B62906}"/>
              </a:ext>
            </a:extLst>
          </p:cNvPr>
          <p:cNvSpPr txBox="1"/>
          <p:nvPr/>
        </p:nvSpPr>
        <p:spPr>
          <a:xfrm>
            <a:off x="304801" y="1043731"/>
            <a:ext cx="8717960" cy="5355312"/>
          </a:xfrm>
          <a:prstGeom prst="rect">
            <a:avLst/>
          </a:prstGeom>
          <a:noFill/>
        </p:spPr>
        <p:txBody>
          <a:bodyPr wrap="square" rtlCol="0">
            <a:spAutoFit/>
          </a:bodyPr>
          <a:lstStyle/>
          <a:p>
            <a:r>
              <a:rPr lang="en-US" b="1" dirty="0"/>
              <a:t>Instructions:</a:t>
            </a:r>
          </a:p>
          <a:p>
            <a:r>
              <a:rPr lang="en-US" dirty="0"/>
              <a:t>Take a few moments to diagram out your home network. Specifically, diagram:</a:t>
            </a:r>
          </a:p>
          <a:p>
            <a:endParaRPr lang="en-US" b="1" dirty="0"/>
          </a:p>
          <a:p>
            <a:pPr marL="457200" indent="-457200">
              <a:buFont typeface="+mj-lt"/>
              <a:buAutoNum type="arabicPeriod"/>
            </a:pPr>
            <a:r>
              <a:rPr lang="en-US" b="1" dirty="0"/>
              <a:t>All of the personal computing devices you have at home (laptop, desktop, Smart TVs, Smart Speakers). </a:t>
            </a:r>
          </a:p>
          <a:p>
            <a:pPr marL="457200" indent="-457200">
              <a:buFont typeface="+mj-lt"/>
              <a:buAutoNum type="arabicPeriod"/>
            </a:pPr>
            <a:endParaRPr lang="en-US" b="1" dirty="0"/>
          </a:p>
          <a:p>
            <a:pPr marL="457200" indent="-457200">
              <a:buFont typeface="+mj-lt"/>
              <a:buAutoNum type="arabicPeriod"/>
            </a:pPr>
            <a:r>
              <a:rPr lang="en-US" b="1" dirty="0"/>
              <a:t>Diagram out how these devices are connected to central device(s) prior to reaching the Internet.</a:t>
            </a:r>
          </a:p>
          <a:p>
            <a:pPr marL="457200" indent="-457200">
              <a:buFont typeface="+mj-lt"/>
              <a:buAutoNum type="arabicPeriod"/>
            </a:pPr>
            <a:endParaRPr lang="en-US" b="1" dirty="0"/>
          </a:p>
          <a:p>
            <a:pPr marL="457200" indent="-457200">
              <a:buFont typeface="+mj-lt"/>
              <a:buAutoNum type="arabicPeriod"/>
            </a:pPr>
            <a:r>
              <a:rPr lang="en-US" b="1" dirty="0"/>
              <a:t>Label the various elements based on the function they play.</a:t>
            </a:r>
          </a:p>
          <a:p>
            <a:pPr marL="457200" indent="-457200">
              <a:buFont typeface="+mj-lt"/>
              <a:buAutoNum type="arabicPeriod"/>
            </a:pPr>
            <a:endParaRPr lang="en-US" b="1" dirty="0"/>
          </a:p>
          <a:p>
            <a:pPr marL="457200" indent="-457200">
              <a:buFont typeface="+mj-lt"/>
              <a:buAutoNum type="arabicPeriod"/>
            </a:pPr>
            <a:r>
              <a:rPr lang="en-US" b="1" dirty="0"/>
              <a:t>Share your diagram when complete.</a:t>
            </a:r>
          </a:p>
          <a:p>
            <a:endParaRPr lang="en-US" dirty="0"/>
          </a:p>
          <a:p>
            <a:endParaRPr lang="en-US" b="1" dirty="0"/>
          </a:p>
          <a:p>
            <a:r>
              <a:rPr lang="en-US" b="1" dirty="0"/>
              <a:t>Notes:</a:t>
            </a:r>
          </a:p>
          <a:p>
            <a:r>
              <a:rPr lang="en-US" dirty="0"/>
              <a:t>If you are using an all-in-one wireless modem, break out the sub-components into Routers, Switches, and Wireless Access Points. </a:t>
            </a:r>
            <a:br>
              <a:rPr lang="en-US" b="1" dirty="0"/>
            </a:br>
            <a:endParaRPr lang="en-US" dirty="0"/>
          </a:p>
          <a:p>
            <a:endParaRPr lang="en-US" b="1" dirty="0"/>
          </a:p>
        </p:txBody>
      </p:sp>
    </p:spTree>
    <p:extLst>
      <p:ext uri="{BB962C8B-B14F-4D97-AF65-F5344CB8AC3E}">
        <p14:creationId xmlns:p14="http://schemas.microsoft.com/office/powerpoint/2010/main" val="42945623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A3FFC6-5042-544A-B70C-60CD132C4C8F}"/>
              </a:ext>
            </a:extLst>
          </p:cNvPr>
          <p:cNvSpPr>
            <a:spLocks noGrp="1"/>
          </p:cNvSpPr>
          <p:nvPr>
            <p:ph type="body" sz="quarter" idx="11"/>
          </p:nvPr>
        </p:nvSpPr>
        <p:spPr>
          <a:xfrm>
            <a:off x="2819400" y="80936"/>
            <a:ext cx="6124729" cy="411480"/>
          </a:xfrm>
        </p:spPr>
        <p:txBody>
          <a:bodyPr/>
          <a:lstStyle/>
          <a:p>
            <a:r>
              <a:rPr lang="en-US" dirty="0"/>
              <a:t>Activity: Client Networks (20 Minutes)</a:t>
            </a:r>
          </a:p>
        </p:txBody>
      </p:sp>
      <p:sp>
        <p:nvSpPr>
          <p:cNvPr id="4" name="TextBox 3">
            <a:extLst>
              <a:ext uri="{FF2B5EF4-FFF2-40B4-BE49-F238E27FC236}">
                <a16:creationId xmlns:a16="http://schemas.microsoft.com/office/drawing/2014/main" id="{85DACBE2-9218-4D82-A6CA-037E3D358A9A}"/>
              </a:ext>
            </a:extLst>
          </p:cNvPr>
          <p:cNvSpPr txBox="1"/>
          <p:nvPr/>
        </p:nvSpPr>
        <p:spPr>
          <a:xfrm>
            <a:off x="304800" y="990600"/>
            <a:ext cx="8717960" cy="5509200"/>
          </a:xfrm>
          <a:prstGeom prst="rect">
            <a:avLst/>
          </a:prstGeom>
          <a:noFill/>
        </p:spPr>
        <p:txBody>
          <a:bodyPr wrap="square" rtlCol="0">
            <a:spAutoFit/>
          </a:bodyPr>
          <a:lstStyle/>
          <a:p>
            <a:r>
              <a:rPr lang="en-US" sz="1600" dirty="0"/>
              <a:t>Take a few moments to diagram each of the below networks:</a:t>
            </a:r>
          </a:p>
          <a:p>
            <a:endParaRPr lang="en-US" sz="1600" b="1" dirty="0"/>
          </a:p>
          <a:p>
            <a:r>
              <a:rPr lang="en-US" sz="1600" b="1" dirty="0"/>
              <a:t>Campus LAN:</a:t>
            </a:r>
          </a:p>
          <a:p>
            <a:r>
              <a:rPr lang="en-US" sz="1600" dirty="0"/>
              <a:t>In this configuration, a set of twelve workstations are connected in a local-area-network. They are not connected to the internet.</a:t>
            </a:r>
          </a:p>
          <a:p>
            <a:endParaRPr lang="en-US" sz="1600" dirty="0"/>
          </a:p>
          <a:p>
            <a:r>
              <a:rPr lang="en-US" sz="1600" b="1" dirty="0"/>
              <a:t>Office Network:</a:t>
            </a:r>
          </a:p>
          <a:p>
            <a:pPr marL="285750" indent="-285750">
              <a:buFont typeface="Arial" panose="020B0604020202020204" pitchFamily="34" charset="0"/>
              <a:buChar char="•"/>
            </a:pPr>
            <a:r>
              <a:rPr lang="en-US" sz="1600" dirty="0"/>
              <a:t>In this configuration, a mid-sized business is looking to diagram its complete network.</a:t>
            </a:r>
          </a:p>
          <a:p>
            <a:pPr marL="285750" indent="-285750">
              <a:buFont typeface="Arial" panose="020B0604020202020204" pitchFamily="34" charset="0"/>
              <a:buChar char="•"/>
            </a:pPr>
            <a:r>
              <a:rPr lang="en-US" sz="1600" dirty="0"/>
              <a:t>They have three rooms. </a:t>
            </a:r>
          </a:p>
          <a:p>
            <a:pPr marL="285750" indent="-285750">
              <a:buFont typeface="Arial" panose="020B0604020202020204" pitchFamily="34" charset="0"/>
              <a:buChar char="•"/>
            </a:pPr>
            <a:r>
              <a:rPr lang="en-US" sz="1600" dirty="0"/>
              <a:t>Room #1 serves as a lobby for guests and has Wi-Fi access. This access is connected the larger </a:t>
            </a:r>
            <a:r>
              <a:rPr lang="en-US" sz="1600" i="1" dirty="0"/>
              <a:t>wired </a:t>
            </a:r>
            <a:r>
              <a:rPr lang="en-US" sz="1600" dirty="0"/>
              <a:t>network. The wired network connects each of the other rooms. </a:t>
            </a:r>
          </a:p>
          <a:p>
            <a:pPr marL="285750" indent="-285750">
              <a:buFont typeface="Arial" panose="020B0604020202020204" pitchFamily="34" charset="0"/>
              <a:buChar char="•"/>
            </a:pPr>
            <a:r>
              <a:rPr lang="en-US" sz="1600" dirty="0"/>
              <a:t>Room #2 consists of three workstations tied together in a Local Area Network.</a:t>
            </a:r>
          </a:p>
          <a:p>
            <a:pPr marL="285750" indent="-285750">
              <a:buFont typeface="Arial" panose="020B0604020202020204" pitchFamily="34" charset="0"/>
              <a:buChar char="•"/>
            </a:pPr>
            <a:r>
              <a:rPr lang="en-US" sz="1600" dirty="0"/>
              <a:t>Room #3 (the closet) consists of a Database Server, Mail Server, two Web Servers, the Router, and the Firewall. The two Web servers are connected to a Load Balancer as an intermediate step to the Router.</a:t>
            </a:r>
          </a:p>
          <a:p>
            <a:pPr marL="285750" indent="-285750">
              <a:buFont typeface="Arial" panose="020B0604020202020204" pitchFamily="34" charset="0"/>
              <a:buChar char="•"/>
            </a:pPr>
            <a:endParaRPr lang="en-US" sz="1600" dirty="0"/>
          </a:p>
          <a:p>
            <a:r>
              <a:rPr lang="en-US" sz="1600" b="1" dirty="0"/>
              <a:t>As you complete each of these exercises research answers to the following questions:</a:t>
            </a:r>
          </a:p>
          <a:p>
            <a:pPr marL="285750" indent="-285750">
              <a:buFont typeface="Arial" panose="020B0604020202020204" pitchFamily="34" charset="0"/>
              <a:buChar char="•"/>
            </a:pPr>
            <a:r>
              <a:rPr lang="en-US" sz="1600" dirty="0"/>
              <a:t>When is an additional router justified? Why not just use switches alone?</a:t>
            </a:r>
          </a:p>
          <a:p>
            <a:pPr marL="285750" indent="-285750">
              <a:buFont typeface="Arial" panose="020B0604020202020204" pitchFamily="34" charset="0"/>
              <a:buChar char="•"/>
            </a:pPr>
            <a:r>
              <a:rPr lang="en-US" sz="1600" dirty="0"/>
              <a:t>What exactly is load balancing? Why is it necessary?</a:t>
            </a:r>
          </a:p>
          <a:p>
            <a:pPr marL="285750" indent="-285750">
              <a:buFont typeface="Arial" panose="020B0604020202020204" pitchFamily="34" charset="0"/>
              <a:buChar char="•"/>
            </a:pPr>
            <a:r>
              <a:rPr lang="en-US" sz="1600" dirty="0"/>
              <a:t>How exactly do Firewalls work? How does this relate to the work we did in Packet Analysis?</a:t>
            </a:r>
          </a:p>
          <a:p>
            <a:pPr marL="285750" indent="-285750">
              <a:buFont typeface="Arial" panose="020B0604020202020204" pitchFamily="34" charset="0"/>
              <a:buChar char="•"/>
            </a:pPr>
            <a:r>
              <a:rPr lang="en-US" sz="1600" dirty="0"/>
              <a:t>What might be the security implications of each of these designs?</a:t>
            </a:r>
          </a:p>
          <a:p>
            <a:pPr marL="342900" indent="-342900">
              <a:buAutoNum type="arabicPeriod"/>
            </a:pPr>
            <a:endParaRPr lang="en-US" sz="1600" dirty="0"/>
          </a:p>
        </p:txBody>
      </p:sp>
    </p:spTree>
    <p:extLst>
      <p:ext uri="{BB962C8B-B14F-4D97-AF65-F5344CB8AC3E}">
        <p14:creationId xmlns:p14="http://schemas.microsoft.com/office/powerpoint/2010/main" val="37415004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My Home Network</a:t>
            </a:r>
          </a:p>
        </p:txBody>
      </p:sp>
      <p:sp>
        <p:nvSpPr>
          <p:cNvPr id="4" name="TextBox 3">
            <a:extLst>
              <a:ext uri="{FF2B5EF4-FFF2-40B4-BE49-F238E27FC236}">
                <a16:creationId xmlns:a16="http://schemas.microsoft.com/office/drawing/2014/main" id="{DF8F3273-31BC-4398-A192-B26EFFA79561}"/>
              </a:ext>
            </a:extLst>
          </p:cNvPr>
          <p:cNvSpPr txBox="1"/>
          <p:nvPr/>
        </p:nvSpPr>
        <p:spPr>
          <a:xfrm>
            <a:off x="304800" y="5867400"/>
            <a:ext cx="8534400" cy="369332"/>
          </a:xfrm>
          <a:prstGeom prst="rect">
            <a:avLst/>
          </a:prstGeom>
          <a:noFill/>
        </p:spPr>
        <p:txBody>
          <a:bodyPr wrap="square" rtlCol="0">
            <a:spAutoFit/>
          </a:bodyPr>
          <a:lstStyle/>
          <a:p>
            <a:pPr algn="ctr"/>
            <a:r>
              <a:rPr lang="en-US" dirty="0"/>
              <a:t>Your design may have looked something like the above.</a:t>
            </a:r>
          </a:p>
        </p:txBody>
      </p:sp>
      <p:pic>
        <p:nvPicPr>
          <p:cNvPr id="9218" name="Picture 2" descr="Home network example in Gliffy Diagram">
            <a:extLst>
              <a:ext uri="{FF2B5EF4-FFF2-40B4-BE49-F238E27FC236}">
                <a16:creationId xmlns:a16="http://schemas.microsoft.com/office/drawing/2014/main" id="{395B84DA-7FCC-4F72-86D1-06348F30D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760579"/>
            <a:ext cx="7010400" cy="4904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1176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Client Networks (Campus)</a:t>
            </a:r>
          </a:p>
        </p:txBody>
      </p:sp>
      <p:sp>
        <p:nvSpPr>
          <p:cNvPr id="5" name="TextBox 4">
            <a:extLst>
              <a:ext uri="{FF2B5EF4-FFF2-40B4-BE49-F238E27FC236}">
                <a16:creationId xmlns:a16="http://schemas.microsoft.com/office/drawing/2014/main" id="{4278C3B3-DCF9-47E4-BFFF-47F6998E4DF9}"/>
              </a:ext>
            </a:extLst>
          </p:cNvPr>
          <p:cNvSpPr txBox="1"/>
          <p:nvPr/>
        </p:nvSpPr>
        <p:spPr>
          <a:xfrm>
            <a:off x="304800" y="5882759"/>
            <a:ext cx="8534400" cy="369332"/>
          </a:xfrm>
          <a:prstGeom prst="rect">
            <a:avLst/>
          </a:prstGeom>
          <a:noFill/>
        </p:spPr>
        <p:txBody>
          <a:bodyPr wrap="square" rtlCol="0">
            <a:spAutoFit/>
          </a:bodyPr>
          <a:lstStyle/>
          <a:p>
            <a:pPr algn="ctr"/>
            <a:r>
              <a:rPr lang="en-US" dirty="0"/>
              <a:t>Your design may have looked something like the above.</a:t>
            </a:r>
          </a:p>
        </p:txBody>
      </p:sp>
      <p:pic>
        <p:nvPicPr>
          <p:cNvPr id="3" name="Picture 2">
            <a:extLst>
              <a:ext uri="{FF2B5EF4-FFF2-40B4-BE49-F238E27FC236}">
                <a16:creationId xmlns:a16="http://schemas.microsoft.com/office/drawing/2014/main" id="{F03274E4-F65B-4526-A687-A49022E1B43F}"/>
              </a:ext>
            </a:extLst>
          </p:cNvPr>
          <p:cNvPicPr>
            <a:picLocks noChangeAspect="1"/>
          </p:cNvPicPr>
          <p:nvPr/>
        </p:nvPicPr>
        <p:blipFill>
          <a:blip r:embed="rId3"/>
          <a:stretch>
            <a:fillRect/>
          </a:stretch>
        </p:blipFill>
        <p:spPr>
          <a:xfrm>
            <a:off x="872354" y="790575"/>
            <a:ext cx="7399292" cy="5092184"/>
          </a:xfrm>
          <a:prstGeom prst="rect">
            <a:avLst/>
          </a:prstGeom>
        </p:spPr>
      </p:pic>
    </p:spTree>
    <p:extLst>
      <p:ext uri="{BB962C8B-B14F-4D97-AF65-F5344CB8AC3E}">
        <p14:creationId xmlns:p14="http://schemas.microsoft.com/office/powerpoint/2010/main" val="1152670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Client Networks (Office Network)</a:t>
            </a:r>
          </a:p>
        </p:txBody>
      </p:sp>
      <p:sp>
        <p:nvSpPr>
          <p:cNvPr id="5" name="TextBox 4">
            <a:extLst>
              <a:ext uri="{FF2B5EF4-FFF2-40B4-BE49-F238E27FC236}">
                <a16:creationId xmlns:a16="http://schemas.microsoft.com/office/drawing/2014/main" id="{C4A17AE6-EBA5-4D7D-BF91-96E58DBDE307}"/>
              </a:ext>
            </a:extLst>
          </p:cNvPr>
          <p:cNvSpPr txBox="1"/>
          <p:nvPr/>
        </p:nvSpPr>
        <p:spPr>
          <a:xfrm>
            <a:off x="304800" y="5943600"/>
            <a:ext cx="8534400" cy="369332"/>
          </a:xfrm>
          <a:prstGeom prst="rect">
            <a:avLst/>
          </a:prstGeom>
          <a:noFill/>
        </p:spPr>
        <p:txBody>
          <a:bodyPr wrap="square" rtlCol="0">
            <a:spAutoFit/>
          </a:bodyPr>
          <a:lstStyle/>
          <a:p>
            <a:pPr algn="ctr"/>
            <a:r>
              <a:rPr lang="en-US" dirty="0"/>
              <a:t>Your design may have looked something like the above.</a:t>
            </a:r>
          </a:p>
        </p:txBody>
      </p:sp>
      <p:pic>
        <p:nvPicPr>
          <p:cNvPr id="6" name="Picture 5">
            <a:extLst>
              <a:ext uri="{FF2B5EF4-FFF2-40B4-BE49-F238E27FC236}">
                <a16:creationId xmlns:a16="http://schemas.microsoft.com/office/drawing/2014/main" id="{2FA0A440-EC89-4404-B0E4-90D870948B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42" y="879671"/>
            <a:ext cx="7216916" cy="5029200"/>
          </a:xfrm>
          <a:prstGeom prst="rect">
            <a:avLst/>
          </a:prstGeom>
        </p:spPr>
      </p:pic>
    </p:spTree>
    <p:extLst>
      <p:ext uri="{BB962C8B-B14F-4D97-AF65-F5344CB8AC3E}">
        <p14:creationId xmlns:p14="http://schemas.microsoft.com/office/powerpoint/2010/main" val="41041217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Reflection Questions</a:t>
            </a:r>
          </a:p>
        </p:txBody>
      </p:sp>
      <p:sp>
        <p:nvSpPr>
          <p:cNvPr id="4" name="TextBox 3">
            <a:extLst>
              <a:ext uri="{FF2B5EF4-FFF2-40B4-BE49-F238E27FC236}">
                <a16:creationId xmlns:a16="http://schemas.microsoft.com/office/drawing/2014/main" id="{DF8F3273-31BC-4398-A192-B26EFFA79561}"/>
              </a:ext>
            </a:extLst>
          </p:cNvPr>
          <p:cNvSpPr txBox="1"/>
          <p:nvPr/>
        </p:nvSpPr>
        <p:spPr>
          <a:xfrm>
            <a:off x="304800" y="5867400"/>
            <a:ext cx="8534400" cy="400110"/>
          </a:xfrm>
          <a:prstGeom prst="rect">
            <a:avLst/>
          </a:prstGeom>
          <a:noFill/>
        </p:spPr>
        <p:txBody>
          <a:bodyPr wrap="square" rtlCol="0">
            <a:spAutoFit/>
          </a:bodyPr>
          <a:lstStyle/>
          <a:p>
            <a:pPr algn="ctr"/>
            <a:r>
              <a:rPr lang="en-US" sz="2000" dirty="0"/>
              <a:t>What may be the advantages / disadvantages of more routers?</a:t>
            </a:r>
          </a:p>
        </p:txBody>
      </p:sp>
      <p:pic>
        <p:nvPicPr>
          <p:cNvPr id="5" name="Picture 4">
            <a:extLst>
              <a:ext uri="{FF2B5EF4-FFF2-40B4-BE49-F238E27FC236}">
                <a16:creationId xmlns:a16="http://schemas.microsoft.com/office/drawing/2014/main" id="{422BADEF-DFEA-471E-9627-89567B99CB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42" y="746027"/>
            <a:ext cx="7216916" cy="5029200"/>
          </a:xfrm>
          <a:prstGeom prst="rect">
            <a:avLst/>
          </a:prstGeom>
        </p:spPr>
      </p:pic>
      <p:sp>
        <p:nvSpPr>
          <p:cNvPr id="3" name="Rectangle 2">
            <a:extLst>
              <a:ext uri="{FF2B5EF4-FFF2-40B4-BE49-F238E27FC236}">
                <a16:creationId xmlns:a16="http://schemas.microsoft.com/office/drawing/2014/main" id="{10F30534-61B0-45B5-A9D3-F0C92C0DF2CC}"/>
              </a:ext>
            </a:extLst>
          </p:cNvPr>
          <p:cNvSpPr/>
          <p:nvPr/>
        </p:nvSpPr>
        <p:spPr>
          <a:xfrm>
            <a:off x="2590800" y="3579832"/>
            <a:ext cx="914400" cy="40011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Routers?</a:t>
            </a:r>
          </a:p>
        </p:txBody>
      </p:sp>
      <p:sp>
        <p:nvSpPr>
          <p:cNvPr id="6" name="Rectangle 5">
            <a:extLst>
              <a:ext uri="{FF2B5EF4-FFF2-40B4-BE49-F238E27FC236}">
                <a16:creationId xmlns:a16="http://schemas.microsoft.com/office/drawing/2014/main" id="{7533E1BB-32DB-4B23-BD85-91AC3CBBCEA8}"/>
              </a:ext>
            </a:extLst>
          </p:cNvPr>
          <p:cNvSpPr/>
          <p:nvPr/>
        </p:nvSpPr>
        <p:spPr>
          <a:xfrm>
            <a:off x="3759200" y="3060572"/>
            <a:ext cx="914400" cy="40011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Routers?</a:t>
            </a:r>
          </a:p>
        </p:txBody>
      </p:sp>
    </p:spTree>
    <p:extLst>
      <p:ext uri="{BB962C8B-B14F-4D97-AF65-F5344CB8AC3E}">
        <p14:creationId xmlns:p14="http://schemas.microsoft.com/office/powerpoint/2010/main" val="4187992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Reflection Questions</a:t>
            </a:r>
          </a:p>
        </p:txBody>
      </p:sp>
      <p:sp>
        <p:nvSpPr>
          <p:cNvPr id="4" name="TextBox 3">
            <a:extLst>
              <a:ext uri="{FF2B5EF4-FFF2-40B4-BE49-F238E27FC236}">
                <a16:creationId xmlns:a16="http://schemas.microsoft.com/office/drawing/2014/main" id="{DF8F3273-31BC-4398-A192-B26EFFA79561}"/>
              </a:ext>
            </a:extLst>
          </p:cNvPr>
          <p:cNvSpPr txBox="1"/>
          <p:nvPr/>
        </p:nvSpPr>
        <p:spPr>
          <a:xfrm>
            <a:off x="304800" y="5867400"/>
            <a:ext cx="8534400" cy="400110"/>
          </a:xfrm>
          <a:prstGeom prst="rect">
            <a:avLst/>
          </a:prstGeom>
          <a:noFill/>
        </p:spPr>
        <p:txBody>
          <a:bodyPr wrap="square" rtlCol="0">
            <a:spAutoFit/>
          </a:bodyPr>
          <a:lstStyle/>
          <a:p>
            <a:pPr algn="ctr"/>
            <a:r>
              <a:rPr lang="en-US" sz="2000" dirty="0"/>
              <a:t>How do Firewalls work? What is their relationship to Packet Analysis?</a:t>
            </a:r>
          </a:p>
        </p:txBody>
      </p:sp>
      <p:pic>
        <p:nvPicPr>
          <p:cNvPr id="5" name="Picture 4">
            <a:extLst>
              <a:ext uri="{FF2B5EF4-FFF2-40B4-BE49-F238E27FC236}">
                <a16:creationId xmlns:a16="http://schemas.microsoft.com/office/drawing/2014/main" id="{CBC279B9-7744-4C67-B897-6F4E854F13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42" y="746027"/>
            <a:ext cx="7216916" cy="5029200"/>
          </a:xfrm>
          <a:prstGeom prst="rect">
            <a:avLst/>
          </a:prstGeom>
        </p:spPr>
      </p:pic>
      <p:sp>
        <p:nvSpPr>
          <p:cNvPr id="6" name="Rectangle 5">
            <a:extLst>
              <a:ext uri="{FF2B5EF4-FFF2-40B4-BE49-F238E27FC236}">
                <a16:creationId xmlns:a16="http://schemas.microsoft.com/office/drawing/2014/main" id="{CB6A6F00-BB67-475A-BE5C-471B9799EF63}"/>
              </a:ext>
            </a:extLst>
          </p:cNvPr>
          <p:cNvSpPr/>
          <p:nvPr/>
        </p:nvSpPr>
        <p:spPr>
          <a:xfrm>
            <a:off x="2438400" y="1981200"/>
            <a:ext cx="1143000" cy="533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1972521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Reflection Questions</a:t>
            </a:r>
          </a:p>
        </p:txBody>
      </p:sp>
      <p:sp>
        <p:nvSpPr>
          <p:cNvPr id="4" name="TextBox 3">
            <a:extLst>
              <a:ext uri="{FF2B5EF4-FFF2-40B4-BE49-F238E27FC236}">
                <a16:creationId xmlns:a16="http://schemas.microsoft.com/office/drawing/2014/main" id="{DF8F3273-31BC-4398-A192-B26EFFA79561}"/>
              </a:ext>
            </a:extLst>
          </p:cNvPr>
          <p:cNvSpPr txBox="1"/>
          <p:nvPr/>
        </p:nvSpPr>
        <p:spPr>
          <a:xfrm>
            <a:off x="304800" y="5867400"/>
            <a:ext cx="8534400" cy="400110"/>
          </a:xfrm>
          <a:prstGeom prst="rect">
            <a:avLst/>
          </a:prstGeom>
          <a:noFill/>
        </p:spPr>
        <p:txBody>
          <a:bodyPr wrap="square" rtlCol="0">
            <a:spAutoFit/>
          </a:bodyPr>
          <a:lstStyle/>
          <a:p>
            <a:pPr algn="ctr"/>
            <a:r>
              <a:rPr lang="en-US" sz="2000" dirty="0"/>
              <a:t>How does </a:t>
            </a:r>
            <a:r>
              <a:rPr lang="en-US" sz="2000" b="1" dirty="0"/>
              <a:t>load balancing </a:t>
            </a:r>
            <a:r>
              <a:rPr lang="en-US" sz="2000" dirty="0"/>
              <a:t>work? What is it for?</a:t>
            </a:r>
          </a:p>
        </p:txBody>
      </p:sp>
      <p:pic>
        <p:nvPicPr>
          <p:cNvPr id="5" name="Picture 4">
            <a:extLst>
              <a:ext uri="{FF2B5EF4-FFF2-40B4-BE49-F238E27FC236}">
                <a16:creationId xmlns:a16="http://schemas.microsoft.com/office/drawing/2014/main" id="{CBC279B9-7744-4C67-B897-6F4E854F13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42" y="746027"/>
            <a:ext cx="7216916" cy="5029200"/>
          </a:xfrm>
          <a:prstGeom prst="rect">
            <a:avLst/>
          </a:prstGeom>
        </p:spPr>
      </p:pic>
      <p:sp>
        <p:nvSpPr>
          <p:cNvPr id="6" name="Rectangle 5">
            <a:extLst>
              <a:ext uri="{FF2B5EF4-FFF2-40B4-BE49-F238E27FC236}">
                <a16:creationId xmlns:a16="http://schemas.microsoft.com/office/drawing/2014/main" id="{CB6A6F00-BB67-475A-BE5C-471B9799EF63}"/>
              </a:ext>
            </a:extLst>
          </p:cNvPr>
          <p:cNvSpPr/>
          <p:nvPr/>
        </p:nvSpPr>
        <p:spPr>
          <a:xfrm>
            <a:off x="2133600" y="4191000"/>
            <a:ext cx="1447800" cy="533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240770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Reflection Questions</a:t>
            </a:r>
          </a:p>
        </p:txBody>
      </p:sp>
      <p:sp>
        <p:nvSpPr>
          <p:cNvPr id="4" name="TextBox 3">
            <a:extLst>
              <a:ext uri="{FF2B5EF4-FFF2-40B4-BE49-F238E27FC236}">
                <a16:creationId xmlns:a16="http://schemas.microsoft.com/office/drawing/2014/main" id="{DF8F3273-31BC-4398-A192-B26EFFA79561}"/>
              </a:ext>
            </a:extLst>
          </p:cNvPr>
          <p:cNvSpPr txBox="1"/>
          <p:nvPr/>
        </p:nvSpPr>
        <p:spPr>
          <a:xfrm>
            <a:off x="304800" y="5867400"/>
            <a:ext cx="8534400" cy="400110"/>
          </a:xfrm>
          <a:prstGeom prst="rect">
            <a:avLst/>
          </a:prstGeom>
          <a:noFill/>
        </p:spPr>
        <p:txBody>
          <a:bodyPr wrap="square" rtlCol="0">
            <a:spAutoFit/>
          </a:bodyPr>
          <a:lstStyle/>
          <a:p>
            <a:pPr algn="ctr"/>
            <a:r>
              <a:rPr lang="en-US" sz="2000" dirty="0"/>
              <a:t>What may be the security implications of the above designs?</a:t>
            </a:r>
          </a:p>
        </p:txBody>
      </p:sp>
      <p:pic>
        <p:nvPicPr>
          <p:cNvPr id="6" name="Picture 5">
            <a:extLst>
              <a:ext uri="{FF2B5EF4-FFF2-40B4-BE49-F238E27FC236}">
                <a16:creationId xmlns:a16="http://schemas.microsoft.com/office/drawing/2014/main" id="{0BE70D03-53D3-4272-A7A2-FBB2FB1802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42" y="746027"/>
            <a:ext cx="7216916" cy="5029200"/>
          </a:xfrm>
          <a:prstGeom prst="rect">
            <a:avLst/>
          </a:prstGeom>
        </p:spPr>
      </p:pic>
    </p:spTree>
    <p:extLst>
      <p:ext uri="{BB962C8B-B14F-4D97-AF65-F5344CB8AC3E}">
        <p14:creationId xmlns:p14="http://schemas.microsoft.com/office/powerpoint/2010/main" val="1932151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7620000" cy="704060"/>
          </a:xfrm>
        </p:spPr>
        <p:txBody>
          <a:bodyPr>
            <a:normAutofit/>
          </a:bodyPr>
          <a:lstStyle/>
          <a:p>
            <a:r>
              <a:rPr lang="en-US" dirty="0"/>
              <a:t>Common Network Topologies</a:t>
            </a:r>
          </a:p>
        </p:txBody>
      </p:sp>
    </p:spTree>
    <p:extLst>
      <p:ext uri="{BB962C8B-B14F-4D97-AF65-F5344CB8AC3E}">
        <p14:creationId xmlns:p14="http://schemas.microsoft.com/office/powerpoint/2010/main" val="34976550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3F2F12-8787-489A-A064-00F84D170631}"/>
              </a:ext>
            </a:extLst>
          </p:cNvPr>
          <p:cNvSpPr txBox="1"/>
          <p:nvPr/>
        </p:nvSpPr>
        <p:spPr>
          <a:xfrm>
            <a:off x="304800" y="2362200"/>
            <a:ext cx="8534400" cy="1661993"/>
          </a:xfrm>
          <a:prstGeom prst="rect">
            <a:avLst/>
          </a:prstGeom>
          <a:noFill/>
        </p:spPr>
        <p:txBody>
          <a:bodyPr wrap="square" rtlCol="0">
            <a:spAutoFit/>
          </a:bodyPr>
          <a:lstStyle/>
          <a:p>
            <a:pPr algn="ctr"/>
            <a:r>
              <a:rPr lang="en-US" sz="3400" dirty="0"/>
              <a:t>Let’s start with a basic question:</a:t>
            </a:r>
          </a:p>
          <a:p>
            <a:pPr algn="ctr"/>
            <a:endParaRPr lang="en-US" sz="3400" dirty="0"/>
          </a:p>
          <a:p>
            <a:pPr algn="ctr"/>
            <a:r>
              <a:rPr lang="en-US" sz="3400" b="1" u="sng" dirty="0"/>
              <a:t>What exactly is a “computer network”?</a:t>
            </a:r>
            <a:endParaRPr lang="en-US" sz="3400" dirty="0"/>
          </a:p>
        </p:txBody>
      </p:sp>
    </p:spTree>
    <p:extLst>
      <p:ext uri="{BB962C8B-B14F-4D97-AF65-F5344CB8AC3E}">
        <p14:creationId xmlns:p14="http://schemas.microsoft.com/office/powerpoint/2010/main" val="22443123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Network Topologies</a:t>
            </a:r>
          </a:p>
        </p:txBody>
      </p:sp>
      <p:pic>
        <p:nvPicPr>
          <p:cNvPr id="4" name="Picture 3">
            <a:extLst>
              <a:ext uri="{FF2B5EF4-FFF2-40B4-BE49-F238E27FC236}">
                <a16:creationId xmlns:a16="http://schemas.microsoft.com/office/drawing/2014/main" id="{5EC38BF6-9D5D-4B74-A51A-067FC6E6A9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62000"/>
            <a:ext cx="5469942" cy="5562600"/>
          </a:xfrm>
          <a:prstGeom prst="rect">
            <a:avLst/>
          </a:prstGeom>
        </p:spPr>
      </p:pic>
      <p:sp>
        <p:nvSpPr>
          <p:cNvPr id="7" name="TextBox 6">
            <a:extLst>
              <a:ext uri="{FF2B5EF4-FFF2-40B4-BE49-F238E27FC236}">
                <a16:creationId xmlns:a16="http://schemas.microsoft.com/office/drawing/2014/main" id="{615895B7-F949-420E-86FB-8A4C77764E49}"/>
              </a:ext>
            </a:extLst>
          </p:cNvPr>
          <p:cNvSpPr txBox="1"/>
          <p:nvPr/>
        </p:nvSpPr>
        <p:spPr>
          <a:xfrm>
            <a:off x="5469942" y="1382286"/>
            <a:ext cx="3369258"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t>While the simple diagramming rules are helpful for small designs – every network engineer is expected to be familiar with basic </a:t>
            </a:r>
            <a:r>
              <a:rPr lang="en-US" sz="2000" b="1" dirty="0"/>
              <a:t>network topologies.</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r>
              <a:rPr lang="en-US" sz="2000" dirty="0"/>
              <a:t>Each offers its own set of advantages and disadvantages associated with cost, setup, and maintenance.</a:t>
            </a:r>
          </a:p>
        </p:txBody>
      </p:sp>
    </p:spTree>
    <p:extLst>
      <p:ext uri="{BB962C8B-B14F-4D97-AF65-F5344CB8AC3E}">
        <p14:creationId xmlns:p14="http://schemas.microsoft.com/office/powerpoint/2010/main" val="3528363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1AE204-F386-6942-B5A2-9FF2ABDA9CBE}"/>
              </a:ext>
            </a:extLst>
          </p:cNvPr>
          <p:cNvSpPr>
            <a:spLocks noGrp="1"/>
          </p:cNvSpPr>
          <p:nvPr>
            <p:ph sz="quarter" idx="10"/>
          </p:nvPr>
        </p:nvSpPr>
        <p:spPr>
          <a:xfrm>
            <a:off x="304800" y="1066800"/>
            <a:ext cx="8616470" cy="4968875"/>
          </a:xfrm>
        </p:spPr>
        <p:txBody>
          <a:bodyPr/>
          <a:lstStyle/>
          <a:p>
            <a:r>
              <a:rPr lang="en-US" dirty="0"/>
              <a:t>With your group, spend a few minutes researching and filling in a table that looks like the below. </a:t>
            </a:r>
          </a:p>
          <a:p>
            <a:endParaRPr lang="en-US" dirty="0"/>
          </a:p>
          <a:p>
            <a:pPr marL="0" indent="0">
              <a:buNone/>
            </a:pPr>
            <a:endParaRPr lang="en-US" b="1" dirty="0"/>
          </a:p>
        </p:txBody>
      </p:sp>
      <p:sp>
        <p:nvSpPr>
          <p:cNvPr id="3" name="Text Placeholder 2">
            <a:extLst>
              <a:ext uri="{FF2B5EF4-FFF2-40B4-BE49-F238E27FC236}">
                <a16:creationId xmlns:a16="http://schemas.microsoft.com/office/drawing/2014/main" id="{7FA3FFC6-5042-544A-B70C-60CD132C4C8F}"/>
              </a:ext>
            </a:extLst>
          </p:cNvPr>
          <p:cNvSpPr>
            <a:spLocks noGrp="1"/>
          </p:cNvSpPr>
          <p:nvPr>
            <p:ph type="body" sz="quarter" idx="11"/>
          </p:nvPr>
        </p:nvSpPr>
        <p:spPr>
          <a:xfrm>
            <a:off x="2819400" y="80936"/>
            <a:ext cx="6124729" cy="411480"/>
          </a:xfrm>
        </p:spPr>
        <p:txBody>
          <a:bodyPr/>
          <a:lstStyle/>
          <a:p>
            <a:r>
              <a:rPr lang="en-US" dirty="0"/>
              <a:t>Activity: Network Topologies Research (10 Minutes)</a:t>
            </a:r>
          </a:p>
        </p:txBody>
      </p:sp>
      <p:graphicFrame>
        <p:nvGraphicFramePr>
          <p:cNvPr id="4" name="Table 3">
            <a:extLst>
              <a:ext uri="{FF2B5EF4-FFF2-40B4-BE49-F238E27FC236}">
                <a16:creationId xmlns:a16="http://schemas.microsoft.com/office/drawing/2014/main" id="{FDD58E6A-FC56-491D-B9CB-D02993343C87}"/>
              </a:ext>
            </a:extLst>
          </p:cNvPr>
          <p:cNvGraphicFramePr>
            <a:graphicFrameLocks noGrp="1"/>
          </p:cNvGraphicFramePr>
          <p:nvPr>
            <p:extLst>
              <p:ext uri="{D42A27DB-BD31-4B8C-83A1-F6EECF244321}">
                <p14:modId xmlns:p14="http://schemas.microsoft.com/office/powerpoint/2010/main" val="1946427740"/>
              </p:ext>
            </p:extLst>
          </p:nvPr>
        </p:nvGraphicFramePr>
        <p:xfrm>
          <a:off x="609600" y="1828800"/>
          <a:ext cx="8311672" cy="4114800"/>
        </p:xfrm>
        <a:graphic>
          <a:graphicData uri="http://schemas.openxmlformats.org/drawingml/2006/table">
            <a:tbl>
              <a:tblPr firstRow="1" bandRow="1">
                <a:tableStyleId>{5C22544A-7EE6-4342-B048-85BDC9FD1C3A}</a:tableStyleId>
              </a:tblPr>
              <a:tblGrid>
                <a:gridCol w="2077918">
                  <a:extLst>
                    <a:ext uri="{9D8B030D-6E8A-4147-A177-3AD203B41FA5}">
                      <a16:colId xmlns:a16="http://schemas.microsoft.com/office/drawing/2014/main" val="2205192280"/>
                    </a:ext>
                  </a:extLst>
                </a:gridCol>
                <a:gridCol w="2077918">
                  <a:extLst>
                    <a:ext uri="{9D8B030D-6E8A-4147-A177-3AD203B41FA5}">
                      <a16:colId xmlns:a16="http://schemas.microsoft.com/office/drawing/2014/main" val="2158695752"/>
                    </a:ext>
                  </a:extLst>
                </a:gridCol>
                <a:gridCol w="2077918">
                  <a:extLst>
                    <a:ext uri="{9D8B030D-6E8A-4147-A177-3AD203B41FA5}">
                      <a16:colId xmlns:a16="http://schemas.microsoft.com/office/drawing/2014/main" val="1599967556"/>
                    </a:ext>
                  </a:extLst>
                </a:gridCol>
                <a:gridCol w="2077918">
                  <a:extLst>
                    <a:ext uri="{9D8B030D-6E8A-4147-A177-3AD203B41FA5}">
                      <a16:colId xmlns:a16="http://schemas.microsoft.com/office/drawing/2014/main" val="3118503795"/>
                    </a:ext>
                  </a:extLst>
                </a:gridCol>
              </a:tblGrid>
              <a:tr h="514350">
                <a:tc>
                  <a:txBody>
                    <a:bodyPr/>
                    <a:lstStyle/>
                    <a:p>
                      <a:pPr algn="ctr"/>
                      <a:r>
                        <a:rPr lang="en-US" dirty="0"/>
                        <a:t>Topology</a:t>
                      </a:r>
                    </a:p>
                  </a:txBody>
                  <a:tcPr/>
                </a:tc>
                <a:tc>
                  <a:txBody>
                    <a:bodyPr/>
                    <a:lstStyle/>
                    <a:p>
                      <a:pPr algn="ctr"/>
                      <a:r>
                        <a:rPr lang="en-US" dirty="0"/>
                        <a:t>Description</a:t>
                      </a:r>
                    </a:p>
                  </a:txBody>
                  <a:tcPr/>
                </a:tc>
                <a:tc>
                  <a:txBody>
                    <a:bodyPr/>
                    <a:lstStyle/>
                    <a:p>
                      <a:pPr algn="ctr"/>
                      <a:r>
                        <a:rPr lang="en-US" dirty="0"/>
                        <a:t>Advantages</a:t>
                      </a:r>
                    </a:p>
                  </a:txBody>
                  <a:tcPr/>
                </a:tc>
                <a:tc>
                  <a:txBody>
                    <a:bodyPr/>
                    <a:lstStyle/>
                    <a:p>
                      <a:pPr algn="ctr"/>
                      <a:r>
                        <a:rPr lang="en-US" dirty="0"/>
                        <a:t>Disadvantages</a:t>
                      </a:r>
                    </a:p>
                  </a:txBody>
                  <a:tcPr/>
                </a:tc>
                <a:extLst>
                  <a:ext uri="{0D108BD9-81ED-4DB2-BD59-A6C34878D82A}">
                    <a16:rowId xmlns:a16="http://schemas.microsoft.com/office/drawing/2014/main" val="1138818756"/>
                  </a:ext>
                </a:extLst>
              </a:tr>
              <a:tr h="514350">
                <a:tc>
                  <a:txBody>
                    <a:bodyPr/>
                    <a:lstStyle/>
                    <a:p>
                      <a:pPr algn="ctr"/>
                      <a:r>
                        <a:rPr lang="en-US" dirty="0"/>
                        <a:t>Linear</a:t>
                      </a:r>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2549797722"/>
                  </a:ext>
                </a:extLst>
              </a:tr>
              <a:tr h="514350">
                <a:tc>
                  <a:txBody>
                    <a:bodyPr/>
                    <a:lstStyle/>
                    <a:p>
                      <a:pPr algn="ctr"/>
                      <a:r>
                        <a:rPr lang="en-US" dirty="0"/>
                        <a:t>Bus</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458780212"/>
                  </a:ext>
                </a:extLst>
              </a:tr>
              <a:tr h="514350">
                <a:tc>
                  <a:txBody>
                    <a:bodyPr/>
                    <a:lstStyle/>
                    <a:p>
                      <a:pPr algn="ctr"/>
                      <a:r>
                        <a:rPr lang="en-US" dirty="0"/>
                        <a:t>Ring</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03759039"/>
                  </a:ext>
                </a:extLst>
              </a:tr>
              <a:tr h="514350">
                <a:tc>
                  <a:txBody>
                    <a:bodyPr/>
                    <a:lstStyle/>
                    <a:p>
                      <a:pPr algn="ctr"/>
                      <a:r>
                        <a:rPr lang="en-US" dirty="0"/>
                        <a:t>Star</a:t>
                      </a:r>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363659308"/>
                  </a:ext>
                </a:extLst>
              </a:tr>
              <a:tr h="514350">
                <a:tc>
                  <a:txBody>
                    <a:bodyPr/>
                    <a:lstStyle/>
                    <a:p>
                      <a:pPr algn="ctr"/>
                      <a:r>
                        <a:rPr lang="en-US" dirty="0"/>
                        <a:t>Mesh</a:t>
                      </a:r>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745395166"/>
                  </a:ext>
                </a:extLst>
              </a:tr>
              <a:tr h="514350">
                <a:tc>
                  <a:txBody>
                    <a:bodyPr/>
                    <a:lstStyle/>
                    <a:p>
                      <a:pPr algn="ctr"/>
                      <a:r>
                        <a:rPr lang="en-US" dirty="0"/>
                        <a:t>Tree</a:t>
                      </a:r>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705577632"/>
                  </a:ext>
                </a:extLst>
              </a:tr>
              <a:tr h="514350">
                <a:tc>
                  <a:txBody>
                    <a:bodyPr/>
                    <a:lstStyle/>
                    <a:p>
                      <a:pPr algn="ctr"/>
                      <a:r>
                        <a:rPr lang="en-US" dirty="0"/>
                        <a:t>Hybrid</a:t>
                      </a:r>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96465567"/>
                  </a:ext>
                </a:extLst>
              </a:tr>
            </a:tbl>
          </a:graphicData>
        </a:graphic>
      </p:graphicFrame>
    </p:spTree>
    <p:extLst>
      <p:ext uri="{BB962C8B-B14F-4D97-AF65-F5344CB8AC3E}">
        <p14:creationId xmlns:p14="http://schemas.microsoft.com/office/powerpoint/2010/main" val="863872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Network Topologies - Dissected</a:t>
            </a:r>
          </a:p>
        </p:txBody>
      </p:sp>
      <p:graphicFrame>
        <p:nvGraphicFramePr>
          <p:cNvPr id="5" name="Table 4">
            <a:extLst>
              <a:ext uri="{FF2B5EF4-FFF2-40B4-BE49-F238E27FC236}">
                <a16:creationId xmlns:a16="http://schemas.microsoft.com/office/drawing/2014/main" id="{A07F113F-5AA1-40A8-A50F-8BEFDD5A852E}"/>
              </a:ext>
            </a:extLst>
          </p:cNvPr>
          <p:cNvGraphicFramePr>
            <a:graphicFrameLocks noGrp="1"/>
          </p:cNvGraphicFramePr>
          <p:nvPr>
            <p:extLst>
              <p:ext uri="{D42A27DB-BD31-4B8C-83A1-F6EECF244321}">
                <p14:modId xmlns:p14="http://schemas.microsoft.com/office/powerpoint/2010/main" val="1599963299"/>
              </p:ext>
            </p:extLst>
          </p:nvPr>
        </p:nvGraphicFramePr>
        <p:xfrm>
          <a:off x="304800" y="914400"/>
          <a:ext cx="8534400" cy="518160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2205192280"/>
                    </a:ext>
                  </a:extLst>
                </a:gridCol>
                <a:gridCol w="2133600">
                  <a:extLst>
                    <a:ext uri="{9D8B030D-6E8A-4147-A177-3AD203B41FA5}">
                      <a16:colId xmlns:a16="http://schemas.microsoft.com/office/drawing/2014/main" val="2158695752"/>
                    </a:ext>
                  </a:extLst>
                </a:gridCol>
                <a:gridCol w="2133600">
                  <a:extLst>
                    <a:ext uri="{9D8B030D-6E8A-4147-A177-3AD203B41FA5}">
                      <a16:colId xmlns:a16="http://schemas.microsoft.com/office/drawing/2014/main" val="1599967556"/>
                    </a:ext>
                  </a:extLst>
                </a:gridCol>
                <a:gridCol w="2133600">
                  <a:extLst>
                    <a:ext uri="{9D8B030D-6E8A-4147-A177-3AD203B41FA5}">
                      <a16:colId xmlns:a16="http://schemas.microsoft.com/office/drawing/2014/main" val="3118503795"/>
                    </a:ext>
                  </a:extLst>
                </a:gridCol>
              </a:tblGrid>
              <a:tr h="647700">
                <a:tc>
                  <a:txBody>
                    <a:bodyPr/>
                    <a:lstStyle/>
                    <a:p>
                      <a:pPr algn="ctr"/>
                      <a:r>
                        <a:rPr lang="en-US" dirty="0"/>
                        <a:t>Topology</a:t>
                      </a:r>
                    </a:p>
                  </a:txBody>
                  <a:tcPr/>
                </a:tc>
                <a:tc>
                  <a:txBody>
                    <a:bodyPr/>
                    <a:lstStyle/>
                    <a:p>
                      <a:pPr algn="ctr"/>
                      <a:r>
                        <a:rPr lang="en-US" dirty="0"/>
                        <a:t>Description</a:t>
                      </a:r>
                    </a:p>
                  </a:txBody>
                  <a:tcPr/>
                </a:tc>
                <a:tc>
                  <a:txBody>
                    <a:bodyPr/>
                    <a:lstStyle/>
                    <a:p>
                      <a:pPr algn="ctr"/>
                      <a:r>
                        <a:rPr lang="en-US" dirty="0"/>
                        <a:t>Advantages</a:t>
                      </a:r>
                    </a:p>
                  </a:txBody>
                  <a:tcPr/>
                </a:tc>
                <a:tc>
                  <a:txBody>
                    <a:bodyPr/>
                    <a:lstStyle/>
                    <a:p>
                      <a:pPr algn="ctr"/>
                      <a:r>
                        <a:rPr lang="en-US" dirty="0"/>
                        <a:t>Disadvantages</a:t>
                      </a:r>
                    </a:p>
                  </a:txBody>
                  <a:tcPr/>
                </a:tc>
                <a:extLst>
                  <a:ext uri="{0D108BD9-81ED-4DB2-BD59-A6C34878D82A}">
                    <a16:rowId xmlns:a16="http://schemas.microsoft.com/office/drawing/2014/main" val="1138818756"/>
                  </a:ext>
                </a:extLst>
              </a:tr>
              <a:tr h="647700">
                <a:tc>
                  <a:txBody>
                    <a:bodyPr/>
                    <a:lstStyle/>
                    <a:p>
                      <a:pPr algn="ctr"/>
                      <a:r>
                        <a:rPr lang="en-US" dirty="0"/>
                        <a:t>Linear</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2549797722"/>
                  </a:ext>
                </a:extLst>
              </a:tr>
              <a:tr h="647700">
                <a:tc>
                  <a:txBody>
                    <a:bodyPr/>
                    <a:lstStyle/>
                    <a:p>
                      <a:pPr algn="ctr"/>
                      <a:r>
                        <a:rPr lang="en-US" dirty="0"/>
                        <a:t>Bus</a:t>
                      </a:r>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458780212"/>
                  </a:ext>
                </a:extLst>
              </a:tr>
              <a:tr h="647700">
                <a:tc>
                  <a:txBody>
                    <a:bodyPr/>
                    <a:lstStyle/>
                    <a:p>
                      <a:pPr algn="ctr"/>
                      <a:r>
                        <a:rPr lang="en-US" dirty="0"/>
                        <a:t>Ring</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03759039"/>
                  </a:ext>
                </a:extLst>
              </a:tr>
              <a:tr h="647700">
                <a:tc>
                  <a:txBody>
                    <a:bodyPr/>
                    <a:lstStyle/>
                    <a:p>
                      <a:pPr algn="ctr"/>
                      <a:r>
                        <a:rPr lang="en-US" dirty="0"/>
                        <a:t>Star</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363659308"/>
                  </a:ext>
                </a:extLst>
              </a:tr>
              <a:tr h="647700">
                <a:tc>
                  <a:txBody>
                    <a:bodyPr/>
                    <a:lstStyle/>
                    <a:p>
                      <a:pPr algn="ctr"/>
                      <a:r>
                        <a:rPr lang="en-US" dirty="0"/>
                        <a:t>Mesh</a:t>
                      </a:r>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745395166"/>
                  </a:ext>
                </a:extLst>
              </a:tr>
              <a:tr h="647700">
                <a:tc>
                  <a:txBody>
                    <a:bodyPr/>
                    <a:lstStyle/>
                    <a:p>
                      <a:pPr algn="ctr"/>
                      <a:r>
                        <a:rPr lang="en-US" dirty="0"/>
                        <a:t>Tree</a:t>
                      </a:r>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705577632"/>
                  </a:ext>
                </a:extLst>
              </a:tr>
              <a:tr h="647700">
                <a:tc>
                  <a:txBody>
                    <a:bodyPr/>
                    <a:lstStyle/>
                    <a:p>
                      <a:pPr algn="ctr"/>
                      <a:r>
                        <a:rPr lang="en-US" dirty="0"/>
                        <a:t>Hybrid</a:t>
                      </a:r>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96465567"/>
                  </a:ext>
                </a:extLst>
              </a:tr>
            </a:tbl>
          </a:graphicData>
        </a:graphic>
      </p:graphicFrame>
    </p:spTree>
    <p:extLst>
      <p:ext uri="{BB962C8B-B14F-4D97-AF65-F5344CB8AC3E}">
        <p14:creationId xmlns:p14="http://schemas.microsoft.com/office/powerpoint/2010/main" val="33473307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8382000" cy="704060"/>
          </a:xfrm>
        </p:spPr>
        <p:txBody>
          <a:bodyPr>
            <a:normAutofit fontScale="90000"/>
          </a:bodyPr>
          <a:lstStyle/>
          <a:p>
            <a:r>
              <a:rPr lang="en-US" dirty="0"/>
              <a:t>Beyond Wires: Packets and Routers</a:t>
            </a:r>
          </a:p>
        </p:txBody>
      </p:sp>
    </p:spTree>
    <p:extLst>
      <p:ext uri="{BB962C8B-B14F-4D97-AF65-F5344CB8AC3E}">
        <p14:creationId xmlns:p14="http://schemas.microsoft.com/office/powerpoint/2010/main" val="32602393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3F2F12-8787-489A-A064-00F84D170631}"/>
              </a:ext>
            </a:extLst>
          </p:cNvPr>
          <p:cNvSpPr txBox="1"/>
          <p:nvPr/>
        </p:nvSpPr>
        <p:spPr>
          <a:xfrm>
            <a:off x="304800" y="1371600"/>
            <a:ext cx="8534400" cy="3754874"/>
          </a:xfrm>
          <a:prstGeom prst="rect">
            <a:avLst/>
          </a:prstGeom>
          <a:noFill/>
        </p:spPr>
        <p:txBody>
          <a:bodyPr wrap="square" rtlCol="0">
            <a:spAutoFit/>
          </a:bodyPr>
          <a:lstStyle/>
          <a:p>
            <a:r>
              <a:rPr lang="en-US" sz="3400" b="1" u="sng" dirty="0"/>
              <a:t>Key Question</a:t>
            </a:r>
          </a:p>
          <a:p>
            <a:r>
              <a:rPr lang="en-US" sz="3400" dirty="0"/>
              <a:t>Thus far, we’ve talked a lot about networks in the abstract</a:t>
            </a:r>
            <a:r>
              <a:rPr lang="en-US" sz="3400" b="1" i="1" dirty="0"/>
              <a:t>. </a:t>
            </a:r>
          </a:p>
          <a:p>
            <a:endParaRPr lang="en-US" sz="3400" b="1" i="1" dirty="0"/>
          </a:p>
          <a:p>
            <a:r>
              <a:rPr lang="en-US" sz="3400" dirty="0"/>
              <a:t>But an important question remains: How does data actually navigate these networks as in the case of the internet?</a:t>
            </a:r>
          </a:p>
        </p:txBody>
      </p:sp>
    </p:spTree>
    <p:extLst>
      <p:ext uri="{BB962C8B-B14F-4D97-AF65-F5344CB8AC3E}">
        <p14:creationId xmlns:p14="http://schemas.microsoft.com/office/powerpoint/2010/main" val="2573192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Sending Data From </a:t>
            </a:r>
            <a:r>
              <a:rPr lang="en-US" i="1" dirty="0"/>
              <a:t>Here</a:t>
            </a:r>
            <a:r>
              <a:rPr lang="en-US" dirty="0"/>
              <a:t> to </a:t>
            </a:r>
            <a:r>
              <a:rPr lang="en-US" i="1" dirty="0"/>
              <a:t>There</a:t>
            </a:r>
          </a:p>
        </p:txBody>
      </p:sp>
      <p:sp>
        <p:nvSpPr>
          <p:cNvPr id="7" name="TextBox 6">
            <a:extLst>
              <a:ext uri="{FF2B5EF4-FFF2-40B4-BE49-F238E27FC236}">
                <a16:creationId xmlns:a16="http://schemas.microsoft.com/office/drawing/2014/main" id="{B93F4483-3D8D-1C42-81E4-FCC693F847DB}"/>
              </a:ext>
            </a:extLst>
          </p:cNvPr>
          <p:cNvSpPr txBox="1"/>
          <p:nvPr/>
        </p:nvSpPr>
        <p:spPr>
          <a:xfrm>
            <a:off x="339524" y="5388114"/>
            <a:ext cx="8575876" cy="830997"/>
          </a:xfrm>
          <a:prstGeom prst="rect">
            <a:avLst/>
          </a:prstGeom>
          <a:noFill/>
        </p:spPr>
        <p:txBody>
          <a:bodyPr wrap="square" rtlCol="0">
            <a:spAutoFit/>
          </a:bodyPr>
          <a:lstStyle/>
          <a:p>
            <a:pPr algn="ctr"/>
            <a:r>
              <a:rPr lang="en-US" sz="2400" dirty="0"/>
              <a:t>How is it that a YouTube video about cats can make its way across space and time to arrive at my machine?</a:t>
            </a:r>
          </a:p>
        </p:txBody>
      </p:sp>
      <p:pic>
        <p:nvPicPr>
          <p:cNvPr id="3" name="Picture 2">
            <a:extLst>
              <a:ext uri="{FF2B5EF4-FFF2-40B4-BE49-F238E27FC236}">
                <a16:creationId xmlns:a16="http://schemas.microsoft.com/office/drawing/2014/main" id="{53E5C025-5A11-4623-99CC-FD0FD5BC2DCA}"/>
              </a:ext>
            </a:extLst>
          </p:cNvPr>
          <p:cNvPicPr>
            <a:picLocks noChangeAspect="1"/>
          </p:cNvPicPr>
          <p:nvPr/>
        </p:nvPicPr>
        <p:blipFill>
          <a:blip r:embed="rId3"/>
          <a:stretch>
            <a:fillRect/>
          </a:stretch>
        </p:blipFill>
        <p:spPr>
          <a:xfrm>
            <a:off x="0" y="948837"/>
            <a:ext cx="9144000" cy="4181364"/>
          </a:xfrm>
          <a:prstGeom prst="rect">
            <a:avLst/>
          </a:prstGeom>
        </p:spPr>
      </p:pic>
    </p:spTree>
    <p:extLst>
      <p:ext uri="{BB962C8B-B14F-4D97-AF65-F5344CB8AC3E}">
        <p14:creationId xmlns:p14="http://schemas.microsoft.com/office/powerpoint/2010/main" val="915263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Sending Data From </a:t>
            </a:r>
            <a:r>
              <a:rPr lang="en-US" i="1" dirty="0"/>
              <a:t>Here</a:t>
            </a:r>
            <a:r>
              <a:rPr lang="en-US" dirty="0"/>
              <a:t> to </a:t>
            </a:r>
            <a:r>
              <a:rPr lang="en-US" i="1" dirty="0"/>
              <a:t>There</a:t>
            </a:r>
          </a:p>
        </p:txBody>
      </p:sp>
      <p:sp>
        <p:nvSpPr>
          <p:cNvPr id="5" name="TextBox 4">
            <a:extLst>
              <a:ext uri="{FF2B5EF4-FFF2-40B4-BE49-F238E27FC236}">
                <a16:creationId xmlns:a16="http://schemas.microsoft.com/office/drawing/2014/main" id="{6F2317CD-6C6B-41EE-95C3-B9ED8A0B3F2E}"/>
              </a:ext>
            </a:extLst>
          </p:cNvPr>
          <p:cNvSpPr txBox="1"/>
          <p:nvPr/>
        </p:nvSpPr>
        <p:spPr>
          <a:xfrm>
            <a:off x="304800" y="4614179"/>
            <a:ext cx="8534400" cy="1569660"/>
          </a:xfrm>
          <a:prstGeom prst="rect">
            <a:avLst/>
          </a:prstGeom>
          <a:noFill/>
        </p:spPr>
        <p:txBody>
          <a:bodyPr wrap="square" rtlCol="0">
            <a:spAutoFit/>
          </a:bodyPr>
          <a:lstStyle/>
          <a:p>
            <a:pPr algn="ctr"/>
            <a:r>
              <a:rPr lang="en-US" sz="4800" b="1" u="sng" dirty="0"/>
              <a:t>Two Words:</a:t>
            </a:r>
          </a:p>
          <a:p>
            <a:pPr algn="ctr"/>
            <a:r>
              <a:rPr lang="en-US" sz="4800" dirty="0"/>
              <a:t>Packets and Routing</a:t>
            </a:r>
          </a:p>
        </p:txBody>
      </p:sp>
      <p:pic>
        <p:nvPicPr>
          <p:cNvPr id="6" name="Picture 5">
            <a:extLst>
              <a:ext uri="{FF2B5EF4-FFF2-40B4-BE49-F238E27FC236}">
                <a16:creationId xmlns:a16="http://schemas.microsoft.com/office/drawing/2014/main" id="{02788CCD-9AEE-4B8C-B383-BDC98611DC16}"/>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LightScreen trans="25000" gridSize="10"/>
                    </a14:imgEffect>
                  </a14:imgLayer>
                </a14:imgProps>
              </a:ext>
            </a:extLst>
          </a:blip>
          <a:srcRect l="4167" t="11932" r="35000" b="11528"/>
          <a:stretch/>
        </p:blipFill>
        <p:spPr>
          <a:xfrm>
            <a:off x="385535" y="2036995"/>
            <a:ext cx="4105729" cy="2362200"/>
          </a:xfrm>
          <a:prstGeom prst="rect">
            <a:avLst/>
          </a:prstGeom>
        </p:spPr>
      </p:pic>
      <p:pic>
        <p:nvPicPr>
          <p:cNvPr id="8" name="Picture 2" descr="Image result for how routing internet works">
            <a:extLst>
              <a:ext uri="{FF2B5EF4-FFF2-40B4-BE49-F238E27FC236}">
                <a16:creationId xmlns:a16="http://schemas.microsoft.com/office/drawing/2014/main" id="{EFF15B75-ABE9-4C2D-9905-188BDE97E7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2" y="2057400"/>
            <a:ext cx="4038598" cy="26503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2F7BFD-9C0D-405E-9DB2-330BB63F7BC0}"/>
              </a:ext>
            </a:extLst>
          </p:cNvPr>
          <p:cNvSpPr txBox="1"/>
          <p:nvPr/>
        </p:nvSpPr>
        <p:spPr>
          <a:xfrm>
            <a:off x="762000" y="893552"/>
            <a:ext cx="3352800" cy="738664"/>
          </a:xfrm>
          <a:prstGeom prst="rect">
            <a:avLst/>
          </a:prstGeom>
          <a:noFill/>
        </p:spPr>
        <p:txBody>
          <a:bodyPr wrap="square" rtlCol="0">
            <a:spAutoFit/>
          </a:bodyPr>
          <a:lstStyle/>
          <a:p>
            <a:pPr algn="ctr"/>
            <a:r>
              <a:rPr lang="en-US" sz="1400" b="1" u="sng" dirty="0"/>
              <a:t>Packets</a:t>
            </a:r>
            <a:br>
              <a:rPr lang="en-US" sz="1400" dirty="0"/>
            </a:br>
            <a:r>
              <a:rPr lang="en-US" sz="1400" dirty="0"/>
              <a:t>Each Request or Response is Broken into Tiny Packages of Data</a:t>
            </a:r>
          </a:p>
        </p:txBody>
      </p:sp>
      <p:sp>
        <p:nvSpPr>
          <p:cNvPr id="10" name="TextBox 9">
            <a:extLst>
              <a:ext uri="{FF2B5EF4-FFF2-40B4-BE49-F238E27FC236}">
                <a16:creationId xmlns:a16="http://schemas.microsoft.com/office/drawing/2014/main" id="{F7078685-EEA0-4DA8-96F6-91D76D706B0E}"/>
              </a:ext>
            </a:extLst>
          </p:cNvPr>
          <p:cNvSpPr txBox="1"/>
          <p:nvPr/>
        </p:nvSpPr>
        <p:spPr>
          <a:xfrm>
            <a:off x="4876799" y="749104"/>
            <a:ext cx="4029531" cy="1169551"/>
          </a:xfrm>
          <a:prstGeom prst="rect">
            <a:avLst/>
          </a:prstGeom>
          <a:noFill/>
        </p:spPr>
        <p:txBody>
          <a:bodyPr wrap="square" rtlCol="0">
            <a:spAutoFit/>
          </a:bodyPr>
          <a:lstStyle/>
          <a:p>
            <a:pPr algn="ctr"/>
            <a:r>
              <a:rPr lang="en-US" sz="1400" b="1" u="sng" dirty="0"/>
              <a:t>Routing</a:t>
            </a:r>
            <a:br>
              <a:rPr lang="en-US" sz="1400" dirty="0"/>
            </a:br>
            <a:r>
              <a:rPr lang="en-US" sz="1400" dirty="0"/>
              <a:t>These Packets are relayed across networks of routers that </a:t>
            </a:r>
            <a:r>
              <a:rPr lang="en-US" sz="1400" i="1" dirty="0"/>
              <a:t>feed-forward </a:t>
            </a:r>
            <a:r>
              <a:rPr lang="en-US" sz="1400" dirty="0"/>
              <a:t>information to a next closest location until they are re-assembled at the endpoint. </a:t>
            </a:r>
          </a:p>
        </p:txBody>
      </p:sp>
    </p:spTree>
    <p:extLst>
      <p:ext uri="{BB962C8B-B14F-4D97-AF65-F5344CB8AC3E}">
        <p14:creationId xmlns:p14="http://schemas.microsoft.com/office/powerpoint/2010/main" val="30950226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Phone Operators: The Routers of Old</a:t>
            </a:r>
          </a:p>
        </p:txBody>
      </p:sp>
      <p:pic>
        <p:nvPicPr>
          <p:cNvPr id="13314" name="Picture 2" descr="Image result for switchboard operator">
            <a:extLst>
              <a:ext uri="{FF2B5EF4-FFF2-40B4-BE49-F238E27FC236}">
                <a16:creationId xmlns:a16="http://schemas.microsoft.com/office/drawing/2014/main" id="{2821FF3E-9DD3-4B65-A643-0AF8D4BE3D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78" b="15278"/>
          <a:stretch/>
        </p:blipFill>
        <p:spPr bwMode="auto">
          <a:xfrm>
            <a:off x="381000" y="762000"/>
            <a:ext cx="8498322" cy="4495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E7D80A6-0B81-4DCC-B343-02E26A16943B}"/>
              </a:ext>
            </a:extLst>
          </p:cNvPr>
          <p:cNvSpPr txBox="1"/>
          <p:nvPr/>
        </p:nvSpPr>
        <p:spPr>
          <a:xfrm>
            <a:off x="304800" y="5292811"/>
            <a:ext cx="8534400" cy="1015663"/>
          </a:xfrm>
          <a:prstGeom prst="rect">
            <a:avLst/>
          </a:prstGeom>
          <a:noFill/>
        </p:spPr>
        <p:txBody>
          <a:bodyPr wrap="square" rtlCol="0">
            <a:spAutoFit/>
          </a:bodyPr>
          <a:lstStyle/>
          <a:p>
            <a:pPr algn="ctr"/>
            <a:r>
              <a:rPr lang="en-US" sz="2000" dirty="0"/>
              <a:t>Switchboard Operators played the </a:t>
            </a:r>
            <a:r>
              <a:rPr lang="en-US" sz="2000" i="1" dirty="0"/>
              <a:t>original function</a:t>
            </a:r>
            <a:r>
              <a:rPr lang="en-US" sz="2000" dirty="0"/>
              <a:t> that routers play today. These individuals would insert wires that directly connected phone lines across long distances in accordance with pre-defined maps.</a:t>
            </a:r>
          </a:p>
        </p:txBody>
      </p:sp>
    </p:spTree>
    <p:extLst>
      <p:ext uri="{BB962C8B-B14F-4D97-AF65-F5344CB8AC3E}">
        <p14:creationId xmlns:p14="http://schemas.microsoft.com/office/powerpoint/2010/main" val="4847782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normAutofit fontScale="90000"/>
          </a:bodyPr>
          <a:lstStyle/>
          <a:p>
            <a:r>
              <a:rPr lang="en-US" dirty="0"/>
              <a:t>IP Addresses and MAC Addresses: Our Digital Phone Numbers</a:t>
            </a:r>
          </a:p>
        </p:txBody>
      </p:sp>
      <p:sp>
        <p:nvSpPr>
          <p:cNvPr id="5" name="TextBox 4">
            <a:extLst>
              <a:ext uri="{FF2B5EF4-FFF2-40B4-BE49-F238E27FC236}">
                <a16:creationId xmlns:a16="http://schemas.microsoft.com/office/drawing/2014/main" id="{DEF4A91E-B7E4-0E4D-8B7B-8F59AC3A7E2C}"/>
              </a:ext>
            </a:extLst>
          </p:cNvPr>
          <p:cNvSpPr txBox="1"/>
          <p:nvPr/>
        </p:nvSpPr>
        <p:spPr>
          <a:xfrm>
            <a:off x="339524" y="5261171"/>
            <a:ext cx="8575876" cy="1077218"/>
          </a:xfrm>
          <a:prstGeom prst="rect">
            <a:avLst/>
          </a:prstGeom>
          <a:noFill/>
        </p:spPr>
        <p:txBody>
          <a:bodyPr wrap="square" rtlCol="0">
            <a:spAutoFit/>
          </a:bodyPr>
          <a:lstStyle/>
          <a:p>
            <a:pPr algn="ctr"/>
            <a:r>
              <a:rPr lang="en-US" sz="1600" dirty="0"/>
              <a:t>Every device is pre-assigned a </a:t>
            </a:r>
            <a:r>
              <a:rPr lang="en-US" sz="1600" b="1" dirty="0"/>
              <a:t>MAC Address </a:t>
            </a:r>
            <a:r>
              <a:rPr lang="en-US" sz="1600" dirty="0"/>
              <a:t>and upon connecting a router is simultaneously assigned an </a:t>
            </a:r>
            <a:r>
              <a:rPr lang="en-US" sz="1600" b="1" dirty="0"/>
              <a:t>IP Address</a:t>
            </a:r>
            <a:r>
              <a:rPr lang="en-US" sz="1600" dirty="0"/>
              <a:t>. These provide the information other Routers need to relay their data through the interconnected network. Routers dynamically assign IP addresses to ensure no duplicates (Dynamic Host Configuration Protocol: DHCP)</a:t>
            </a:r>
          </a:p>
        </p:txBody>
      </p:sp>
      <p:pic>
        <p:nvPicPr>
          <p:cNvPr id="19458" name="Picture 2" descr="Image result for mac address and IP address">
            <a:extLst>
              <a:ext uri="{FF2B5EF4-FFF2-40B4-BE49-F238E27FC236}">
                <a16:creationId xmlns:a16="http://schemas.microsoft.com/office/drawing/2014/main" id="{41BAAAFB-A437-48EC-8999-6A52983618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24" y="819150"/>
            <a:ext cx="8477250" cy="423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3577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personalpages.manchester.ac.uk/staff/m.dodge/cybergeography/atlas/att_backbone_large.gif">
            <a:extLst>
              <a:ext uri="{FF2B5EF4-FFF2-40B4-BE49-F238E27FC236}">
                <a16:creationId xmlns:a16="http://schemas.microsoft.com/office/drawing/2014/main" id="{05488FF8-B3A0-40FC-9934-68D188CDA8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1" y="1064533"/>
            <a:ext cx="5715000" cy="44758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Routers and ISPs: The Operators of Today</a:t>
            </a:r>
          </a:p>
        </p:txBody>
      </p:sp>
      <p:sp>
        <p:nvSpPr>
          <p:cNvPr id="5" name="TextBox 4">
            <a:extLst>
              <a:ext uri="{FF2B5EF4-FFF2-40B4-BE49-F238E27FC236}">
                <a16:creationId xmlns:a16="http://schemas.microsoft.com/office/drawing/2014/main" id="{DEF4A91E-B7E4-0E4D-8B7B-8F59AC3A7E2C}"/>
              </a:ext>
            </a:extLst>
          </p:cNvPr>
          <p:cNvSpPr txBox="1"/>
          <p:nvPr/>
        </p:nvSpPr>
        <p:spPr>
          <a:xfrm>
            <a:off x="5791201" y="1289953"/>
            <a:ext cx="3251199" cy="4278094"/>
          </a:xfrm>
          <a:prstGeom prst="rect">
            <a:avLst/>
          </a:prstGeom>
          <a:noFill/>
        </p:spPr>
        <p:txBody>
          <a:bodyPr wrap="square" rtlCol="0">
            <a:spAutoFit/>
          </a:bodyPr>
          <a:lstStyle/>
          <a:p>
            <a:pPr marL="285750" indent="-285750">
              <a:buFont typeface="Arial" panose="020B0604020202020204" pitchFamily="34" charset="0"/>
              <a:buChar char="•"/>
            </a:pPr>
            <a:r>
              <a:rPr lang="en-US" sz="1600" dirty="0"/>
              <a:t>As requests and responses are made between computer networks, routers relay each of the smaller packets across the Internet Backbone – strategically located networks and routers owned by private companies.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Upon successful receipt of the relevant packets a success response is sent back to the original host.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These concepts are </a:t>
            </a:r>
            <a:r>
              <a:rPr lang="en-US" sz="1600" b="1" i="1" u="sng" dirty="0"/>
              <a:t>powerful </a:t>
            </a:r>
            <a:r>
              <a:rPr lang="en-US" sz="1600" dirty="0"/>
              <a:t>ideas and a huge basis for how the internet works. </a:t>
            </a:r>
            <a:endParaRPr lang="en-US" sz="1600" b="1" i="1" u="sng" dirty="0"/>
          </a:p>
        </p:txBody>
      </p:sp>
    </p:spTree>
    <p:extLst>
      <p:ext uri="{BB962C8B-B14F-4D97-AF65-F5344CB8AC3E}">
        <p14:creationId xmlns:p14="http://schemas.microsoft.com/office/powerpoint/2010/main" val="42477938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Computer Networks: A </a:t>
            </a:r>
            <a:r>
              <a:rPr lang="en-US" i="1" dirty="0"/>
              <a:t>Formal</a:t>
            </a:r>
            <a:r>
              <a:rPr lang="en-US" dirty="0"/>
              <a:t> Definition</a:t>
            </a:r>
          </a:p>
        </p:txBody>
      </p:sp>
      <p:sp>
        <p:nvSpPr>
          <p:cNvPr id="3" name="Rectangle 2">
            <a:extLst>
              <a:ext uri="{FF2B5EF4-FFF2-40B4-BE49-F238E27FC236}">
                <a16:creationId xmlns:a16="http://schemas.microsoft.com/office/drawing/2014/main" id="{51E6D1B3-98A7-AA41-904C-FAAE518248F3}"/>
              </a:ext>
            </a:extLst>
          </p:cNvPr>
          <p:cNvSpPr/>
          <p:nvPr/>
        </p:nvSpPr>
        <p:spPr>
          <a:xfrm>
            <a:off x="152400" y="4343400"/>
            <a:ext cx="8890000" cy="1905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03D01F6-78DC-4573-A62B-5FF82BDF498F}"/>
              </a:ext>
            </a:extLst>
          </p:cNvPr>
          <p:cNvSpPr txBox="1"/>
          <p:nvPr/>
        </p:nvSpPr>
        <p:spPr>
          <a:xfrm>
            <a:off x="152400" y="4495800"/>
            <a:ext cx="8839199" cy="1631216"/>
          </a:xfrm>
          <a:prstGeom prst="rect">
            <a:avLst/>
          </a:prstGeom>
          <a:noFill/>
        </p:spPr>
        <p:txBody>
          <a:bodyPr wrap="square" rtlCol="0">
            <a:spAutoFit/>
          </a:bodyPr>
          <a:lstStyle/>
          <a:p>
            <a:pPr algn="ctr"/>
            <a:r>
              <a:rPr lang="en-US" sz="2000" dirty="0"/>
              <a:t>A </a:t>
            </a:r>
            <a:r>
              <a:rPr lang="en-US" sz="2000" b="1" dirty="0"/>
              <a:t>Computer Network </a:t>
            </a:r>
            <a:r>
              <a:rPr lang="en-US" sz="2000" dirty="0"/>
              <a:t>is a digital telecommunications network which allows </a:t>
            </a:r>
            <a:r>
              <a:rPr lang="en-US" sz="2000" u="sng" dirty="0"/>
              <a:t>nodes</a:t>
            </a:r>
            <a:r>
              <a:rPr lang="en-US" sz="2000" dirty="0"/>
              <a:t> to share resources. In computer networks, devices exchange data with each other using connections (</a:t>
            </a:r>
            <a:r>
              <a:rPr lang="en-US" sz="2000" u="sng" dirty="0"/>
              <a:t>data links</a:t>
            </a:r>
            <a:r>
              <a:rPr lang="en-US" sz="2000" dirty="0"/>
              <a:t>) between nodes. These data links can be over cable media (wires or optic cables) or wireless media (</a:t>
            </a:r>
            <a:r>
              <a:rPr lang="en-US" sz="2000" dirty="0" err="1"/>
              <a:t>WiFi</a:t>
            </a:r>
            <a:r>
              <a:rPr lang="en-US" sz="2000" dirty="0"/>
              <a:t>).</a:t>
            </a:r>
          </a:p>
        </p:txBody>
      </p:sp>
      <p:pic>
        <p:nvPicPr>
          <p:cNvPr id="5" name="Picture 4">
            <a:extLst>
              <a:ext uri="{FF2B5EF4-FFF2-40B4-BE49-F238E27FC236}">
                <a16:creationId xmlns:a16="http://schemas.microsoft.com/office/drawing/2014/main" id="{E70F8E95-C67E-D442-AA72-7A494ADF12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343" b="36250"/>
          <a:stretch/>
        </p:blipFill>
        <p:spPr>
          <a:xfrm>
            <a:off x="152400" y="867012"/>
            <a:ext cx="8839199" cy="3323988"/>
          </a:xfrm>
          <a:prstGeom prst="rect">
            <a:avLst/>
          </a:prstGeom>
        </p:spPr>
      </p:pic>
    </p:spTree>
    <p:extLst>
      <p:ext uri="{BB962C8B-B14F-4D97-AF65-F5344CB8AC3E}">
        <p14:creationId xmlns:p14="http://schemas.microsoft.com/office/powerpoint/2010/main" val="2775198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Recommended Reference</a:t>
            </a:r>
          </a:p>
        </p:txBody>
      </p:sp>
      <p:pic>
        <p:nvPicPr>
          <p:cNvPr id="3" name="Picture 2">
            <a:extLst>
              <a:ext uri="{FF2B5EF4-FFF2-40B4-BE49-F238E27FC236}">
                <a16:creationId xmlns:a16="http://schemas.microsoft.com/office/drawing/2014/main" id="{E184E45F-1516-47C1-9147-264E59770E5A}"/>
              </a:ext>
            </a:extLst>
          </p:cNvPr>
          <p:cNvPicPr>
            <a:picLocks noChangeAspect="1"/>
          </p:cNvPicPr>
          <p:nvPr/>
        </p:nvPicPr>
        <p:blipFill>
          <a:blip r:embed="rId3"/>
          <a:stretch>
            <a:fillRect/>
          </a:stretch>
        </p:blipFill>
        <p:spPr>
          <a:xfrm>
            <a:off x="381000" y="762001"/>
            <a:ext cx="3839570" cy="5486400"/>
          </a:xfrm>
          <a:prstGeom prst="rect">
            <a:avLst/>
          </a:prstGeom>
        </p:spPr>
      </p:pic>
      <p:sp>
        <p:nvSpPr>
          <p:cNvPr id="6" name="TextBox 5">
            <a:extLst>
              <a:ext uri="{FF2B5EF4-FFF2-40B4-BE49-F238E27FC236}">
                <a16:creationId xmlns:a16="http://schemas.microsoft.com/office/drawing/2014/main" id="{0570446D-74F1-4B11-AEA5-AD43D126AFB1}"/>
              </a:ext>
            </a:extLst>
          </p:cNvPr>
          <p:cNvSpPr txBox="1"/>
          <p:nvPr/>
        </p:nvSpPr>
        <p:spPr>
          <a:xfrm>
            <a:off x="4590535" y="1166842"/>
            <a:ext cx="4029531"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t>We’ll go into a bit more depth about a few of these topics over the next few classes, but much of the implementation details are out-of-scope for this class.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If you are interested, we’d highly recommend this text (available on Amazon Kindle).</a:t>
            </a:r>
          </a:p>
        </p:txBody>
      </p:sp>
    </p:spTree>
    <p:extLst>
      <p:ext uri="{BB962C8B-B14F-4D97-AF65-F5344CB8AC3E}">
        <p14:creationId xmlns:p14="http://schemas.microsoft.com/office/powerpoint/2010/main" val="21358011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A3FFC6-5042-544A-B70C-60CD132C4C8F}"/>
              </a:ext>
            </a:extLst>
          </p:cNvPr>
          <p:cNvSpPr>
            <a:spLocks noGrp="1"/>
          </p:cNvSpPr>
          <p:nvPr>
            <p:ph type="body" sz="quarter" idx="11"/>
          </p:nvPr>
        </p:nvSpPr>
        <p:spPr>
          <a:xfrm>
            <a:off x="2819400" y="80936"/>
            <a:ext cx="6124729" cy="411480"/>
          </a:xfrm>
        </p:spPr>
        <p:txBody>
          <a:bodyPr/>
          <a:lstStyle/>
          <a:p>
            <a:r>
              <a:rPr lang="en-US" dirty="0"/>
              <a:t>Activity: Routing Table (5 Minutes)</a:t>
            </a:r>
          </a:p>
        </p:txBody>
      </p:sp>
      <p:sp>
        <p:nvSpPr>
          <p:cNvPr id="4" name="TextBox 3">
            <a:extLst>
              <a:ext uri="{FF2B5EF4-FFF2-40B4-BE49-F238E27FC236}">
                <a16:creationId xmlns:a16="http://schemas.microsoft.com/office/drawing/2014/main" id="{A6BA9DFA-1670-4F9B-93AA-A2EEAC2BA1EE}"/>
              </a:ext>
            </a:extLst>
          </p:cNvPr>
          <p:cNvSpPr txBox="1"/>
          <p:nvPr/>
        </p:nvSpPr>
        <p:spPr>
          <a:xfrm>
            <a:off x="304800" y="1066800"/>
            <a:ext cx="8717960"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t>Use this website (</a:t>
            </a:r>
            <a:r>
              <a:rPr lang="en-US" sz="2400" dirty="0">
                <a:hlinkClick r:id="rId2"/>
              </a:rPr>
              <a:t>https://www.monitis.com/traceroute/</a:t>
            </a:r>
            <a:r>
              <a:rPr lang="en-US" sz="2400" b="1" dirty="0"/>
              <a:t>) </a:t>
            </a:r>
            <a:r>
              <a:rPr lang="en-US" sz="2400" dirty="0"/>
              <a:t>to determine the Trace Routes associated with 5 different websites.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Try to find websites that have the shortest Trace times and the longest Trace times possible.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Then answer the questions: </a:t>
            </a:r>
          </a:p>
          <a:p>
            <a:pPr marL="342900"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Why do some websites have Trace Routes that are longer than others?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Why do Trace Routes to Google.com end up in Kansas? </a:t>
            </a:r>
          </a:p>
        </p:txBody>
      </p:sp>
    </p:spTree>
    <p:extLst>
      <p:ext uri="{BB962C8B-B14F-4D97-AF65-F5344CB8AC3E}">
        <p14:creationId xmlns:p14="http://schemas.microsoft.com/office/powerpoint/2010/main" val="28104771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Short Traceroute (http://www.Amazon.com)</a:t>
            </a:r>
          </a:p>
        </p:txBody>
      </p:sp>
      <p:sp>
        <p:nvSpPr>
          <p:cNvPr id="5" name="TextBox 4">
            <a:extLst>
              <a:ext uri="{FF2B5EF4-FFF2-40B4-BE49-F238E27FC236}">
                <a16:creationId xmlns:a16="http://schemas.microsoft.com/office/drawing/2014/main" id="{DEF4A91E-B7E4-0E4D-8B7B-8F59AC3A7E2C}"/>
              </a:ext>
            </a:extLst>
          </p:cNvPr>
          <p:cNvSpPr txBox="1"/>
          <p:nvPr/>
        </p:nvSpPr>
        <p:spPr>
          <a:xfrm>
            <a:off x="339524" y="5791200"/>
            <a:ext cx="8575876" cy="523220"/>
          </a:xfrm>
          <a:prstGeom prst="rect">
            <a:avLst/>
          </a:prstGeom>
          <a:noFill/>
        </p:spPr>
        <p:txBody>
          <a:bodyPr wrap="square" rtlCol="0">
            <a:spAutoFit/>
          </a:bodyPr>
          <a:lstStyle/>
          <a:p>
            <a:pPr algn="ctr"/>
            <a:r>
              <a:rPr lang="en-US" sz="2800" dirty="0"/>
              <a:t>Getting From Here to There?</a:t>
            </a:r>
          </a:p>
        </p:txBody>
      </p:sp>
      <p:pic>
        <p:nvPicPr>
          <p:cNvPr id="3" name="Picture 2">
            <a:extLst>
              <a:ext uri="{FF2B5EF4-FFF2-40B4-BE49-F238E27FC236}">
                <a16:creationId xmlns:a16="http://schemas.microsoft.com/office/drawing/2014/main" id="{468B7E10-07AA-44D6-A7B9-46DC28A8A651}"/>
              </a:ext>
            </a:extLst>
          </p:cNvPr>
          <p:cNvPicPr>
            <a:picLocks noChangeAspect="1"/>
          </p:cNvPicPr>
          <p:nvPr/>
        </p:nvPicPr>
        <p:blipFill>
          <a:blip r:embed="rId3"/>
          <a:stretch>
            <a:fillRect/>
          </a:stretch>
        </p:blipFill>
        <p:spPr>
          <a:xfrm>
            <a:off x="0" y="705556"/>
            <a:ext cx="9144000" cy="5608864"/>
          </a:xfrm>
          <a:prstGeom prst="rect">
            <a:avLst/>
          </a:prstGeom>
        </p:spPr>
      </p:pic>
    </p:spTree>
    <p:extLst>
      <p:ext uri="{BB962C8B-B14F-4D97-AF65-F5344CB8AC3E}">
        <p14:creationId xmlns:p14="http://schemas.microsoft.com/office/powerpoint/2010/main" val="31595661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Long Traceroute (https://www.gov.uz/en)</a:t>
            </a:r>
          </a:p>
        </p:txBody>
      </p:sp>
      <p:pic>
        <p:nvPicPr>
          <p:cNvPr id="6" name="Picture 5">
            <a:extLst>
              <a:ext uri="{FF2B5EF4-FFF2-40B4-BE49-F238E27FC236}">
                <a16:creationId xmlns:a16="http://schemas.microsoft.com/office/drawing/2014/main" id="{30D77E61-FDD9-4C9A-AD2B-538BAC53E84F}"/>
              </a:ext>
            </a:extLst>
          </p:cNvPr>
          <p:cNvPicPr>
            <a:picLocks noChangeAspect="1"/>
          </p:cNvPicPr>
          <p:nvPr/>
        </p:nvPicPr>
        <p:blipFill rotWithShape="1">
          <a:blip r:embed="rId3"/>
          <a:srcRect b="4095"/>
          <a:stretch/>
        </p:blipFill>
        <p:spPr>
          <a:xfrm>
            <a:off x="0" y="762001"/>
            <a:ext cx="9144000" cy="5486400"/>
          </a:xfrm>
          <a:prstGeom prst="rect">
            <a:avLst/>
          </a:prstGeom>
        </p:spPr>
      </p:pic>
    </p:spTree>
    <p:extLst>
      <p:ext uri="{BB962C8B-B14F-4D97-AF65-F5344CB8AC3E}">
        <p14:creationId xmlns:p14="http://schemas.microsoft.com/office/powerpoint/2010/main" val="20012054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7620000" cy="704060"/>
          </a:xfrm>
        </p:spPr>
        <p:txBody>
          <a:bodyPr>
            <a:normAutofit/>
          </a:bodyPr>
          <a:lstStyle/>
          <a:p>
            <a:r>
              <a:rPr lang="en-US" dirty="0"/>
              <a:t>Prep for Next Class!</a:t>
            </a:r>
          </a:p>
        </p:txBody>
      </p:sp>
    </p:spTree>
    <p:extLst>
      <p:ext uri="{BB962C8B-B14F-4D97-AF65-F5344CB8AC3E}">
        <p14:creationId xmlns:p14="http://schemas.microsoft.com/office/powerpoint/2010/main" val="28224738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Next Class (Packet Tracer)</a:t>
            </a:r>
          </a:p>
        </p:txBody>
      </p:sp>
      <p:sp>
        <p:nvSpPr>
          <p:cNvPr id="5" name="TextBox 4">
            <a:extLst>
              <a:ext uri="{FF2B5EF4-FFF2-40B4-BE49-F238E27FC236}">
                <a16:creationId xmlns:a16="http://schemas.microsoft.com/office/drawing/2014/main" id="{DEF4A91E-B7E4-0E4D-8B7B-8F59AC3A7E2C}"/>
              </a:ext>
            </a:extLst>
          </p:cNvPr>
          <p:cNvSpPr txBox="1"/>
          <p:nvPr/>
        </p:nvSpPr>
        <p:spPr>
          <a:xfrm>
            <a:off x="339524" y="5669228"/>
            <a:ext cx="8575876" cy="707886"/>
          </a:xfrm>
          <a:prstGeom prst="rect">
            <a:avLst/>
          </a:prstGeom>
          <a:noFill/>
        </p:spPr>
        <p:txBody>
          <a:bodyPr wrap="square" rtlCol="0">
            <a:spAutoFit/>
          </a:bodyPr>
          <a:lstStyle/>
          <a:p>
            <a:pPr algn="ctr"/>
            <a:r>
              <a:rPr lang="en-US" sz="2000" dirty="0"/>
              <a:t>Next class, we’ll dive deep into Network simulations – working with Packet Tracer to work with networks at the CLI level. </a:t>
            </a:r>
          </a:p>
        </p:txBody>
      </p:sp>
      <p:pic>
        <p:nvPicPr>
          <p:cNvPr id="7" name="Picture 2" descr="Image result for packet tracer">
            <a:extLst>
              <a:ext uri="{FF2B5EF4-FFF2-40B4-BE49-F238E27FC236}">
                <a16:creationId xmlns:a16="http://schemas.microsoft.com/office/drawing/2014/main" id="{4D73F6A2-4A49-42FB-9D1D-01E103A1F8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881"/>
          <a:stretch/>
        </p:blipFill>
        <p:spPr bwMode="auto">
          <a:xfrm>
            <a:off x="0" y="762000"/>
            <a:ext cx="9144000" cy="4789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5163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1AE204-F386-6942-B5A2-9FF2ABDA9CBE}"/>
              </a:ext>
            </a:extLst>
          </p:cNvPr>
          <p:cNvSpPr>
            <a:spLocks noGrp="1"/>
          </p:cNvSpPr>
          <p:nvPr>
            <p:ph sz="quarter" idx="10"/>
          </p:nvPr>
        </p:nvSpPr>
        <p:spPr>
          <a:xfrm>
            <a:off x="304800" y="944562"/>
            <a:ext cx="8616470" cy="4968875"/>
          </a:xfrm>
        </p:spPr>
        <p:txBody>
          <a:bodyPr>
            <a:noAutofit/>
          </a:bodyPr>
          <a:lstStyle/>
          <a:p>
            <a:pPr marL="0" indent="0">
              <a:buNone/>
            </a:pPr>
            <a:r>
              <a:rPr lang="en-US" sz="1600" b="1" dirty="0"/>
              <a:t>Instructions:</a:t>
            </a:r>
          </a:p>
          <a:p>
            <a:pPr marL="0" indent="0">
              <a:buNone/>
            </a:pPr>
            <a:r>
              <a:rPr lang="en-US" sz="1600" u="sng" dirty="0"/>
              <a:t>Windows Users (Easy)</a:t>
            </a:r>
          </a:p>
          <a:p>
            <a:r>
              <a:rPr lang="en-US" sz="1600" dirty="0"/>
              <a:t>Create an account on the Cisco Net Academy Website (</a:t>
            </a:r>
            <a:r>
              <a:rPr lang="en-US" sz="1600" dirty="0">
                <a:hlinkClick r:id="rId2"/>
              </a:rPr>
              <a:t>https://www.netacad.com/</a:t>
            </a:r>
            <a:r>
              <a:rPr lang="en-US" sz="1600" dirty="0"/>
              <a:t>).</a:t>
            </a:r>
          </a:p>
          <a:p>
            <a:r>
              <a:rPr lang="en-US" sz="1600" dirty="0"/>
              <a:t>Then scroll to the bottom under the section titled Resources and click on Packet Tracer. Download the Windows Desktop Version of Packet Tracer (64 Bit). </a:t>
            </a:r>
          </a:p>
          <a:p>
            <a:r>
              <a:rPr lang="en-US" sz="1600" dirty="0"/>
              <a:t>Install the application. </a:t>
            </a:r>
          </a:p>
          <a:p>
            <a:r>
              <a:rPr lang="en-US" sz="1600" dirty="0"/>
              <a:t>Open it once installed to confirm. Experiment with the layout by dragging a router or switch onto the design window. </a:t>
            </a:r>
          </a:p>
          <a:p>
            <a:pPr marL="0" indent="0">
              <a:buNone/>
            </a:pPr>
            <a:endParaRPr lang="en-US" sz="1600" dirty="0"/>
          </a:p>
          <a:p>
            <a:pPr marL="0" indent="0">
              <a:buNone/>
            </a:pPr>
            <a:r>
              <a:rPr lang="en-US" sz="1600" u="sng" dirty="0"/>
              <a:t>Mac Users (Ugh):</a:t>
            </a:r>
          </a:p>
          <a:p>
            <a:r>
              <a:rPr lang="en-US" sz="1600" dirty="0"/>
              <a:t>There is no </a:t>
            </a:r>
            <a:r>
              <a:rPr lang="en-US" sz="1600" i="1" dirty="0"/>
              <a:t>native </a:t>
            </a:r>
            <a:r>
              <a:rPr lang="en-US" sz="1600" dirty="0"/>
              <a:t>version of Packet Tracer available for Macs. </a:t>
            </a:r>
          </a:p>
          <a:p>
            <a:r>
              <a:rPr lang="en-US" sz="1600" dirty="0"/>
              <a:t>We’ve instead arranged for you to use a Windows Virtual Machine to play with instead. </a:t>
            </a:r>
          </a:p>
          <a:p>
            <a:r>
              <a:rPr lang="en-US" sz="1600" dirty="0"/>
              <a:t>First create an account on the Cisco Net Academy Website.</a:t>
            </a:r>
          </a:p>
          <a:p>
            <a:r>
              <a:rPr lang="en-US" sz="1600" dirty="0"/>
              <a:t>Then load this first Virtual Machine (Virtual Box) into your machine. Attempt to drag a router or switch onto the design window. (If you experience major lag, call on your instructor for an alternative VM). </a:t>
            </a:r>
          </a:p>
        </p:txBody>
      </p:sp>
      <p:sp>
        <p:nvSpPr>
          <p:cNvPr id="3" name="Text Placeholder 2">
            <a:extLst>
              <a:ext uri="{FF2B5EF4-FFF2-40B4-BE49-F238E27FC236}">
                <a16:creationId xmlns:a16="http://schemas.microsoft.com/office/drawing/2014/main" id="{7FA3FFC6-5042-544A-B70C-60CD132C4C8F}"/>
              </a:ext>
            </a:extLst>
          </p:cNvPr>
          <p:cNvSpPr>
            <a:spLocks noGrp="1"/>
          </p:cNvSpPr>
          <p:nvPr>
            <p:ph type="body" sz="quarter" idx="11"/>
          </p:nvPr>
        </p:nvSpPr>
        <p:spPr>
          <a:xfrm>
            <a:off x="2819400" y="80936"/>
            <a:ext cx="6124729" cy="411480"/>
          </a:xfrm>
        </p:spPr>
        <p:txBody>
          <a:bodyPr/>
          <a:lstStyle/>
          <a:p>
            <a:r>
              <a:rPr lang="en-US" dirty="0"/>
              <a:t>Activity: Packet Tracer Download / Setup (15 Minutes)</a:t>
            </a:r>
          </a:p>
        </p:txBody>
      </p:sp>
    </p:spTree>
    <p:extLst>
      <p:ext uri="{BB962C8B-B14F-4D97-AF65-F5344CB8AC3E}">
        <p14:creationId xmlns:p14="http://schemas.microsoft.com/office/powerpoint/2010/main" val="1528970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095815-42D3-CB46-B9BB-93D1267BB61F}"/>
              </a:ext>
            </a:extLst>
          </p:cNvPr>
          <p:cNvSpPr/>
          <p:nvPr/>
        </p:nvSpPr>
        <p:spPr>
          <a:xfrm>
            <a:off x="152400" y="4572000"/>
            <a:ext cx="8890000" cy="167640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Computer Networks: A </a:t>
            </a:r>
            <a:r>
              <a:rPr lang="en-US" i="1" dirty="0"/>
              <a:t>Simple</a:t>
            </a:r>
            <a:r>
              <a:rPr lang="en-US" dirty="0"/>
              <a:t> Definition</a:t>
            </a:r>
          </a:p>
        </p:txBody>
      </p:sp>
      <p:sp>
        <p:nvSpPr>
          <p:cNvPr id="10" name="TextBox 9">
            <a:extLst>
              <a:ext uri="{FF2B5EF4-FFF2-40B4-BE49-F238E27FC236}">
                <a16:creationId xmlns:a16="http://schemas.microsoft.com/office/drawing/2014/main" id="{F03D01F6-78DC-4573-A62B-5FF82BDF498F}"/>
              </a:ext>
            </a:extLst>
          </p:cNvPr>
          <p:cNvSpPr txBox="1"/>
          <p:nvPr/>
        </p:nvSpPr>
        <p:spPr>
          <a:xfrm>
            <a:off x="142754" y="4724400"/>
            <a:ext cx="8839199" cy="1292662"/>
          </a:xfrm>
          <a:prstGeom prst="rect">
            <a:avLst/>
          </a:prstGeom>
          <a:noFill/>
        </p:spPr>
        <p:txBody>
          <a:bodyPr wrap="square" rtlCol="0">
            <a:spAutoFit/>
          </a:bodyPr>
          <a:lstStyle/>
          <a:p>
            <a:pPr algn="ctr"/>
            <a:r>
              <a:rPr lang="en-US" sz="2600" dirty="0"/>
              <a:t>A </a:t>
            </a:r>
            <a:r>
              <a:rPr lang="en-US" sz="2600" b="1" dirty="0"/>
              <a:t>Computer Network </a:t>
            </a:r>
            <a:r>
              <a:rPr lang="en-US" sz="2600" dirty="0"/>
              <a:t>is a connection between </a:t>
            </a:r>
            <a:r>
              <a:rPr lang="en-US" sz="2600" u="sng" dirty="0"/>
              <a:t>two or more computers</a:t>
            </a:r>
            <a:r>
              <a:rPr lang="en-US" sz="2600" dirty="0"/>
              <a:t> with the </a:t>
            </a:r>
            <a:r>
              <a:rPr lang="en-US" sz="2600" u="sng" dirty="0"/>
              <a:t>intention of sharing information </a:t>
            </a:r>
            <a:r>
              <a:rPr lang="en-US" sz="2600" dirty="0"/>
              <a:t>between them. </a:t>
            </a:r>
          </a:p>
        </p:txBody>
      </p:sp>
      <p:pic>
        <p:nvPicPr>
          <p:cNvPr id="5" name="Picture 4">
            <a:extLst>
              <a:ext uri="{FF2B5EF4-FFF2-40B4-BE49-F238E27FC236}">
                <a16:creationId xmlns:a16="http://schemas.microsoft.com/office/drawing/2014/main" id="{D447C0CB-48CB-9447-A6CA-5639EB3EAC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8039"/>
          <a:stretch/>
        </p:blipFill>
        <p:spPr>
          <a:xfrm>
            <a:off x="1295400" y="820722"/>
            <a:ext cx="6948000" cy="3563501"/>
          </a:xfrm>
          <a:prstGeom prst="rect">
            <a:avLst/>
          </a:prstGeom>
        </p:spPr>
      </p:pic>
    </p:spTree>
    <p:extLst>
      <p:ext uri="{BB962C8B-B14F-4D97-AF65-F5344CB8AC3E}">
        <p14:creationId xmlns:p14="http://schemas.microsoft.com/office/powerpoint/2010/main" val="24501695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737600" cy="653854"/>
          </a:xfrm>
        </p:spPr>
        <p:txBody>
          <a:bodyPr/>
          <a:lstStyle/>
          <a:p>
            <a:r>
              <a:rPr lang="en-US" dirty="0"/>
              <a:t>Connecting Computers</a:t>
            </a:r>
          </a:p>
        </p:txBody>
      </p:sp>
      <p:sp>
        <p:nvSpPr>
          <p:cNvPr id="10" name="TextBox 9">
            <a:extLst>
              <a:ext uri="{FF2B5EF4-FFF2-40B4-BE49-F238E27FC236}">
                <a16:creationId xmlns:a16="http://schemas.microsoft.com/office/drawing/2014/main" id="{F03D01F6-78DC-4573-A62B-5FF82BDF498F}"/>
              </a:ext>
            </a:extLst>
          </p:cNvPr>
          <p:cNvSpPr txBox="1"/>
          <p:nvPr/>
        </p:nvSpPr>
        <p:spPr>
          <a:xfrm>
            <a:off x="304801" y="3962400"/>
            <a:ext cx="8839199" cy="2246769"/>
          </a:xfrm>
          <a:prstGeom prst="rect">
            <a:avLst/>
          </a:prstGeom>
          <a:noFill/>
        </p:spPr>
        <p:txBody>
          <a:bodyPr wrap="square" rtlCol="0">
            <a:spAutoFit/>
          </a:bodyPr>
          <a:lstStyle/>
          <a:p>
            <a:r>
              <a:rPr lang="en-US" sz="2000" dirty="0"/>
              <a:t>Connections between computers are typified in two ways:</a:t>
            </a:r>
          </a:p>
          <a:p>
            <a:pPr marL="457200" indent="-457200">
              <a:buFont typeface="Arial" panose="020B0604020202020204" pitchFamily="34" charset="0"/>
              <a:buChar char="•"/>
            </a:pPr>
            <a:endParaRPr lang="en-US" sz="2000" b="1" dirty="0"/>
          </a:p>
          <a:p>
            <a:pPr marL="457200" indent="-457200">
              <a:buFont typeface="Arial" panose="020B0604020202020204" pitchFamily="34" charset="0"/>
              <a:buChar char="•"/>
            </a:pPr>
            <a:r>
              <a:rPr lang="en-US" sz="2000" b="1" dirty="0"/>
              <a:t>Physical Connections:</a:t>
            </a:r>
            <a:br>
              <a:rPr lang="en-US" sz="2000" b="1" dirty="0"/>
            </a:br>
            <a:r>
              <a:rPr lang="en-US" sz="2000" dirty="0"/>
              <a:t>The physical medium (Wires, Wireless Media Devices, Etc.)</a:t>
            </a:r>
          </a:p>
          <a:p>
            <a:pPr marL="457200" indent="-457200">
              <a:buFont typeface="Arial" panose="020B0604020202020204" pitchFamily="34" charset="0"/>
              <a:buChar char="•"/>
            </a:pPr>
            <a:endParaRPr lang="en-US" sz="2000" b="1" dirty="0"/>
          </a:p>
          <a:p>
            <a:pPr marL="457200" indent="-457200">
              <a:buFont typeface="Arial" panose="020B0604020202020204" pitchFamily="34" charset="0"/>
              <a:buChar char="•"/>
            </a:pPr>
            <a:r>
              <a:rPr lang="en-US" sz="2000" b="1" dirty="0"/>
              <a:t>Logical Connections:</a:t>
            </a:r>
            <a:br>
              <a:rPr lang="en-US" sz="2000" b="1" dirty="0"/>
            </a:br>
            <a:r>
              <a:rPr lang="en-US" sz="2000" dirty="0"/>
              <a:t>The abstract path data takes in order to arrive from Point A to Point B.</a:t>
            </a:r>
          </a:p>
        </p:txBody>
      </p:sp>
      <p:pic>
        <p:nvPicPr>
          <p:cNvPr id="8" name="Picture 7">
            <a:extLst>
              <a:ext uri="{FF2B5EF4-FFF2-40B4-BE49-F238E27FC236}">
                <a16:creationId xmlns:a16="http://schemas.microsoft.com/office/drawing/2014/main" id="{FE8EE4D7-2DAF-0443-9636-941B9B1D28B4}"/>
              </a:ext>
            </a:extLst>
          </p:cNvPr>
          <p:cNvPicPr>
            <a:picLocks noChangeAspect="1"/>
          </p:cNvPicPr>
          <p:nvPr/>
        </p:nvPicPr>
        <p:blipFill>
          <a:blip r:embed="rId3"/>
          <a:stretch>
            <a:fillRect/>
          </a:stretch>
        </p:blipFill>
        <p:spPr>
          <a:xfrm>
            <a:off x="533400" y="990600"/>
            <a:ext cx="3657600" cy="2821852"/>
          </a:xfrm>
          <a:prstGeom prst="rect">
            <a:avLst/>
          </a:prstGeom>
        </p:spPr>
      </p:pic>
      <p:pic>
        <p:nvPicPr>
          <p:cNvPr id="9" name="Picture 8">
            <a:extLst>
              <a:ext uri="{FF2B5EF4-FFF2-40B4-BE49-F238E27FC236}">
                <a16:creationId xmlns:a16="http://schemas.microsoft.com/office/drawing/2014/main" id="{F2F268E4-316C-314A-BBDB-3A5D3F227091}"/>
              </a:ext>
            </a:extLst>
          </p:cNvPr>
          <p:cNvPicPr>
            <a:picLocks noChangeAspect="1"/>
          </p:cNvPicPr>
          <p:nvPr/>
        </p:nvPicPr>
        <p:blipFill>
          <a:blip r:embed="rId4"/>
          <a:stretch>
            <a:fillRect/>
          </a:stretch>
        </p:blipFill>
        <p:spPr>
          <a:xfrm>
            <a:off x="4572000" y="811823"/>
            <a:ext cx="4159016" cy="3008650"/>
          </a:xfrm>
          <a:prstGeom prst="rect">
            <a:avLst/>
          </a:prstGeom>
        </p:spPr>
      </p:pic>
    </p:spTree>
    <p:extLst>
      <p:ext uri="{BB962C8B-B14F-4D97-AF65-F5344CB8AC3E}">
        <p14:creationId xmlns:p14="http://schemas.microsoft.com/office/powerpoint/2010/main" val="36831303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Trilogy_Class_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14668</TotalTime>
  <Words>3334</Words>
  <Application>Microsoft Office PowerPoint</Application>
  <PresentationFormat>On-screen Show (4:3)</PresentationFormat>
  <Paragraphs>486</Paragraphs>
  <Slides>76</Slides>
  <Notes>53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76</vt:i4>
      </vt:variant>
    </vt:vector>
  </HeadingPairs>
  <TitlesOfParts>
    <vt:vector size="82" baseType="lpstr">
      <vt:lpstr>Arial</vt:lpstr>
      <vt:lpstr>Calibri</vt:lpstr>
      <vt:lpstr>Courier New</vt:lpstr>
      <vt:lpstr>Roboto</vt:lpstr>
      <vt:lpstr>Wingdings</vt:lpstr>
      <vt:lpstr>Trilogy_Class_Template</vt:lpstr>
      <vt:lpstr>Network Noobs</vt:lpstr>
      <vt:lpstr>Today’s Class</vt:lpstr>
      <vt:lpstr>Networks! Networks! Networks!</vt:lpstr>
      <vt:lpstr>Today’s Goals</vt:lpstr>
      <vt:lpstr>Basic Definitions</vt:lpstr>
      <vt:lpstr>PowerPoint Presentation</vt:lpstr>
      <vt:lpstr>Computer Networks: A Formal Definition</vt:lpstr>
      <vt:lpstr>Computer Networks: A Simple Definition</vt:lpstr>
      <vt:lpstr>Connecting Computers</vt:lpstr>
      <vt:lpstr>Connecting Computers</vt:lpstr>
      <vt:lpstr>Connecting Computers</vt:lpstr>
      <vt:lpstr>A Classic Network of Today…</vt:lpstr>
      <vt:lpstr>Modern Enterprise Network</vt:lpstr>
      <vt:lpstr>PowerPoint Presentation</vt:lpstr>
      <vt:lpstr>The Power of Networks</vt:lpstr>
      <vt:lpstr>PowerPoint Presentation</vt:lpstr>
      <vt:lpstr>Why Build Networks?</vt:lpstr>
      <vt:lpstr>Why Build Networks?</vt:lpstr>
      <vt:lpstr>Why Build Networks?</vt:lpstr>
      <vt:lpstr>Why Build Networks?</vt:lpstr>
      <vt:lpstr>Why Build Networks?</vt:lpstr>
      <vt:lpstr>Network Devices 101</vt:lpstr>
      <vt:lpstr>PowerPoint Presentation</vt:lpstr>
      <vt:lpstr>Networking… It’s About More Than Modems</vt:lpstr>
      <vt:lpstr>Network Devices</vt:lpstr>
      <vt:lpstr>Network Devices: Routers</vt:lpstr>
      <vt:lpstr>Network Devices: Switch</vt:lpstr>
      <vt:lpstr>Network Devices: Hubs (Dated)</vt:lpstr>
      <vt:lpstr>Network Devices: Bridge</vt:lpstr>
      <vt:lpstr>Network Devices: Firewall</vt:lpstr>
      <vt:lpstr>Network Devices: Network Interface Controller (NIC)</vt:lpstr>
      <vt:lpstr>Network Devices: Wifi Router</vt:lpstr>
      <vt:lpstr>Network Devices: Modem</vt:lpstr>
      <vt:lpstr>Network Devices: Wireless Router</vt:lpstr>
      <vt:lpstr>Network Devices: Servers</vt:lpstr>
      <vt:lpstr>PowerPoint Presentation</vt:lpstr>
      <vt:lpstr>PowerPoint Presentation</vt:lpstr>
      <vt:lpstr>Network Design Diagrams</vt:lpstr>
      <vt:lpstr>Packet Tracer</vt:lpstr>
      <vt:lpstr>Packet Tracer</vt:lpstr>
      <vt:lpstr>PowerPoint Presentation</vt:lpstr>
      <vt:lpstr>Gliffy Exploration</vt:lpstr>
      <vt:lpstr>Network Design 101</vt:lpstr>
      <vt:lpstr>Network Diagramming Basics</vt:lpstr>
      <vt:lpstr>Network Diagramming Basics</vt:lpstr>
      <vt:lpstr>Network Diagramming Basics</vt:lpstr>
      <vt:lpstr>Network Diagramming Basics</vt:lpstr>
      <vt:lpstr>Network Diagramming Basics</vt:lpstr>
      <vt:lpstr>Network Diagramming Basics</vt:lpstr>
      <vt:lpstr>PowerPoint Presentation</vt:lpstr>
      <vt:lpstr>PowerPoint Presentation</vt:lpstr>
      <vt:lpstr>My Home Network</vt:lpstr>
      <vt:lpstr>Client Networks (Campus)</vt:lpstr>
      <vt:lpstr>Client Networks (Office Network)</vt:lpstr>
      <vt:lpstr>Reflection Questions</vt:lpstr>
      <vt:lpstr>Reflection Questions</vt:lpstr>
      <vt:lpstr>Reflection Questions</vt:lpstr>
      <vt:lpstr>Reflection Questions</vt:lpstr>
      <vt:lpstr>Common Network Topologies</vt:lpstr>
      <vt:lpstr>Network Topologies</vt:lpstr>
      <vt:lpstr>PowerPoint Presentation</vt:lpstr>
      <vt:lpstr>Network Topologies - Dissected</vt:lpstr>
      <vt:lpstr>Beyond Wires: Packets and Routers</vt:lpstr>
      <vt:lpstr>PowerPoint Presentation</vt:lpstr>
      <vt:lpstr>Sending Data From Here to There</vt:lpstr>
      <vt:lpstr>Sending Data From Here to There</vt:lpstr>
      <vt:lpstr>Phone Operators: The Routers of Old</vt:lpstr>
      <vt:lpstr>IP Addresses and MAC Addresses: Our Digital Phone Numbers</vt:lpstr>
      <vt:lpstr>Routers and ISPs: The Operators of Today</vt:lpstr>
      <vt:lpstr>Recommended Reference</vt:lpstr>
      <vt:lpstr>PowerPoint Presentation</vt:lpstr>
      <vt:lpstr>Short Traceroute (http://www.Amazon.com)</vt:lpstr>
      <vt:lpstr>Long Traceroute (https://www.gov.uz/en)</vt:lpstr>
      <vt:lpstr>Prep for Next Class!</vt:lpstr>
      <vt:lpstr>Next Class (Packet Tracer)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Trilogy_Slide_Template</dc:title>
  <dc:creator>ahaque89</dc:creator>
  <cp:lastModifiedBy>Ahmed Haque</cp:lastModifiedBy>
  <cp:revision>1914</cp:revision>
  <cp:lastPrinted>2016-01-30T16:23:56Z</cp:lastPrinted>
  <dcterms:created xsi:type="dcterms:W3CDTF">2015-01-20T17:19:00Z</dcterms:created>
  <dcterms:modified xsi:type="dcterms:W3CDTF">2018-08-28T17:25:18Z</dcterms:modified>
</cp:coreProperties>
</file>